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0" r:id="rId5"/>
  </p:sldMasterIdLst>
  <p:notesMasterIdLst>
    <p:notesMasterId r:id="rId15"/>
  </p:notesMasterIdLst>
  <p:sldIdLst>
    <p:sldId id="277" r:id="rId6"/>
    <p:sldId id="303" r:id="rId7"/>
    <p:sldId id="366" r:id="rId8"/>
    <p:sldId id="360" r:id="rId9"/>
    <p:sldId id="296" r:id="rId10"/>
    <p:sldId id="586" r:id="rId11"/>
    <p:sldId id="581" r:id="rId12"/>
    <p:sldId id="585" r:id="rId13"/>
    <p:sldId id="29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C3AA333-F857-7DBB-43E7-FF07FA666CDC}" name="Kaya,Shannon (elle | she, her) (ECCC)" initials="SK" userId="S::Shannon.Kaya@ec.gc.ca::08c9de8a-2a36-467b-9130-949245b2e8b1" providerId="AD"/>
  <p188:author id="{DB59C99B-5937-6AFB-0304-7F1BC5E34BBB}" name="Kaya,Shannon (elle | she, her) (ECCC)" initials="K(" userId="S::shannon.kaya@ec.gc.ca::08c9de8a-2a36-467b-9130-949245b2e8b1" providerId="AD"/>
  <p188:author id="{648FB9F0-B2A9-C26B-671F-E56012033AB5}" name="Earle,Michael (il | he, him) (ECCC)" initials="ME" userId="S::Michael.Earle@ec.gc.ca::60c37734-33b2-41a2-9f3b-025b54d45394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lara Josipovic" initials="KJ" lastIdx="1" clrIdx="0">
    <p:extLst>
      <p:ext uri="{19B8F6BF-5375-455C-9EA6-DF929625EA0E}">
        <p15:presenceInfo xmlns:p15="http://schemas.microsoft.com/office/powerpoint/2012/main" userId="S::kjosipovic@wmo.int::3db77c78-b6f0-40c7-a5c2-2c2a2ad414e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81BD"/>
    <a:srgbClr val="D0D5DA"/>
    <a:srgbClr val="B9CDE5"/>
    <a:srgbClr val="005A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317" autoAdjust="0"/>
  </p:normalViewPr>
  <p:slideViewPr>
    <p:cSldViewPr snapToGrid="0">
      <p:cViewPr varScale="1">
        <p:scale>
          <a:sx n="103" d="100"/>
          <a:sy n="103" d="100"/>
        </p:scale>
        <p:origin x="1186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ya,Shannon (elle | she, her) (ECCC)" userId="08c9de8a-2a36-467b-9130-949245b2e8b1" providerId="ADAL" clId="{164A5A69-BF7B-4427-82D1-B45DA7858FF1}"/>
    <pc:docChg chg="">
      <pc:chgData name="Kaya,Shannon (elle | she, her) (ECCC)" userId="08c9de8a-2a36-467b-9130-949245b2e8b1" providerId="ADAL" clId="{164A5A69-BF7B-4427-82D1-B45DA7858FF1}" dt="2024-04-10T18:17:59.881" v="1"/>
      <pc:docMkLst>
        <pc:docMk/>
      </pc:docMkLst>
      <pc:sldChg chg="delCm">
        <pc:chgData name="Kaya,Shannon (elle | she, her) (ECCC)" userId="08c9de8a-2a36-467b-9130-949245b2e8b1" providerId="ADAL" clId="{164A5A69-BF7B-4427-82D1-B45DA7858FF1}" dt="2024-04-10T18:17:59.881" v="1"/>
        <pc:sldMkLst>
          <pc:docMk/>
          <pc:sldMk cId="134660546" sldId="585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Kaya,Shannon (elle | she, her) (ECCC)" userId="08c9de8a-2a36-467b-9130-949245b2e8b1" providerId="ADAL" clId="{164A5A69-BF7B-4427-82D1-B45DA7858FF1}" dt="2024-04-10T18:17:59.881" v="1"/>
              <pc2:cmMkLst xmlns:pc2="http://schemas.microsoft.com/office/powerpoint/2019/9/main/command">
                <pc:docMk/>
                <pc:sldMk cId="134660546" sldId="585"/>
                <pc2:cmMk id="{38A1BEBC-DD3D-4E3B-A921-E73ADF1ED07D}"/>
              </pc2:cmMkLst>
            </pc226:cmChg>
          </p:ext>
        </pc:extLst>
      </pc:sldChg>
      <pc:sldChg chg="delCm">
        <pc:chgData name="Kaya,Shannon (elle | she, her) (ECCC)" userId="08c9de8a-2a36-467b-9130-949245b2e8b1" providerId="ADAL" clId="{164A5A69-BF7B-4427-82D1-B45DA7858FF1}" dt="2024-04-10T18:13:51.010" v="0"/>
        <pc:sldMkLst>
          <pc:docMk/>
          <pc:sldMk cId="3219891766" sldId="586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Kaya,Shannon (elle | she, her) (ECCC)" userId="08c9de8a-2a36-467b-9130-949245b2e8b1" providerId="ADAL" clId="{164A5A69-BF7B-4427-82D1-B45DA7858FF1}" dt="2024-04-10T18:13:51.010" v="0"/>
              <pc2:cmMkLst xmlns:pc2="http://schemas.microsoft.com/office/powerpoint/2019/9/main/command">
                <pc:docMk/>
                <pc:sldMk cId="3219891766" sldId="586"/>
                <pc2:cmMk id="{B292A553-76DC-4B2A-8C82-B855A6B7858D}"/>
              </pc2:cmMkLst>
            </pc226:cmChg>
          </p:ext>
        </pc:extLst>
      </pc:sldChg>
    </pc:docChg>
  </pc:docChgLst>
  <pc:docChgLst>
    <pc:chgData name="Isabelle Ruedi" userId="f8c90a3b-9cb0-4b94-bd53-16ace685af13" providerId="ADAL" clId="{501D818E-E90C-4B28-A416-CDF88673A323}"/>
    <pc:docChg chg="modSld">
      <pc:chgData name="Isabelle Ruedi" userId="f8c90a3b-9cb0-4b94-bd53-16ace685af13" providerId="ADAL" clId="{501D818E-E90C-4B28-A416-CDF88673A323}" dt="2024-04-12T13:16:24.952" v="5" actId="6549"/>
      <pc:docMkLst>
        <pc:docMk/>
      </pc:docMkLst>
      <pc:sldChg chg="modNotesTx">
        <pc:chgData name="Isabelle Ruedi" userId="f8c90a3b-9cb0-4b94-bd53-16ace685af13" providerId="ADAL" clId="{501D818E-E90C-4B28-A416-CDF88673A323}" dt="2024-04-12T13:16:16.682" v="4" actId="6549"/>
        <pc:sldMkLst>
          <pc:docMk/>
          <pc:sldMk cId="2008187221" sldId="296"/>
        </pc:sldMkLst>
      </pc:sldChg>
      <pc:sldChg chg="modNotesTx">
        <pc:chgData name="Isabelle Ruedi" userId="f8c90a3b-9cb0-4b94-bd53-16ace685af13" providerId="ADAL" clId="{501D818E-E90C-4B28-A416-CDF88673A323}" dt="2024-04-12T12:46:47.203" v="1" actId="6549"/>
        <pc:sldMkLst>
          <pc:docMk/>
          <pc:sldMk cId="2208725049" sldId="360"/>
        </pc:sldMkLst>
      </pc:sldChg>
      <pc:sldChg chg="modNotesTx">
        <pc:chgData name="Isabelle Ruedi" userId="f8c90a3b-9cb0-4b94-bd53-16ace685af13" providerId="ADAL" clId="{501D818E-E90C-4B28-A416-CDF88673A323}" dt="2024-04-12T12:46:25.480" v="0" actId="6549"/>
        <pc:sldMkLst>
          <pc:docMk/>
          <pc:sldMk cId="304809356" sldId="366"/>
        </pc:sldMkLst>
      </pc:sldChg>
      <pc:sldChg chg="modNotesTx">
        <pc:chgData name="Isabelle Ruedi" userId="f8c90a3b-9cb0-4b94-bd53-16ace685af13" providerId="ADAL" clId="{501D818E-E90C-4B28-A416-CDF88673A323}" dt="2024-04-12T12:47:36.018" v="3" actId="6549"/>
        <pc:sldMkLst>
          <pc:docMk/>
          <pc:sldMk cId="1151925914" sldId="581"/>
        </pc:sldMkLst>
      </pc:sldChg>
      <pc:sldChg chg="modNotesTx">
        <pc:chgData name="Isabelle Ruedi" userId="f8c90a3b-9cb0-4b94-bd53-16ace685af13" providerId="ADAL" clId="{501D818E-E90C-4B28-A416-CDF88673A323}" dt="2024-04-12T13:16:24.952" v="5" actId="6549"/>
        <pc:sldMkLst>
          <pc:docMk/>
          <pc:sldMk cId="134660546" sldId="585"/>
        </pc:sldMkLst>
      </pc:sldChg>
      <pc:sldChg chg="modNotesTx">
        <pc:chgData name="Isabelle Ruedi" userId="f8c90a3b-9cb0-4b94-bd53-16ace685af13" providerId="ADAL" clId="{501D818E-E90C-4B28-A416-CDF88673A323}" dt="2024-04-12T12:47:15.472" v="2" actId="6549"/>
        <pc:sldMkLst>
          <pc:docMk/>
          <pc:sldMk cId="3219891766" sldId="586"/>
        </pc:sldMkLst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Relationship Id="rId4" Type="http://schemas.openxmlformats.org/officeDocument/2006/relationships/image" Target="../media/image15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Relationship Id="rId4" Type="http://schemas.openxmlformats.org/officeDocument/2006/relationships/image" Target="../media/image1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A316B0-C419-4442-9623-E36476905FA8}" type="doc">
      <dgm:prSet loTypeId="urn:microsoft.com/office/officeart/2005/8/layout/vList3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8ED1241-B9C1-480A-9F6F-894E9F4F050A}">
      <dgm:prSet custT="1"/>
      <dgm:spPr/>
      <dgm:t>
        <a:bodyPr/>
        <a:lstStyle/>
        <a:p>
          <a:pPr rtl="0"/>
          <a:r>
            <a:rPr lang="en-CA" sz="1800">
              <a:latin typeface="Segoe UI" panose="020B0502040204020203" pitchFamily="34" charset="0"/>
              <a:cs typeface="Segoe UI" panose="020B0502040204020203" pitchFamily="34" charset="0"/>
            </a:rPr>
            <a:t>Meteorological</a:t>
          </a:r>
        </a:p>
      </dgm:t>
    </dgm:pt>
    <dgm:pt modelId="{78712F9D-AE3F-4CE4-B765-99BB3A743A19}" type="parTrans" cxnId="{CFCFC813-6148-4E76-A17F-11507ED6F0C5}">
      <dgm:prSet/>
      <dgm:spPr/>
      <dgm:t>
        <a:bodyPr/>
        <a:lstStyle/>
        <a:p>
          <a:endParaRPr lang="en-US" sz="18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4F1C78AC-B104-41D5-8FF1-E00CEE50B239}" type="sibTrans" cxnId="{CFCFC813-6148-4E76-A17F-11507ED6F0C5}">
      <dgm:prSet/>
      <dgm:spPr/>
      <dgm:t>
        <a:bodyPr/>
        <a:lstStyle/>
        <a:p>
          <a:endParaRPr lang="en-US" sz="18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9104AF68-CC71-4718-81EA-E6228E35C480}">
      <dgm:prSet custT="1"/>
      <dgm:spPr/>
      <dgm:t>
        <a:bodyPr/>
        <a:lstStyle/>
        <a:p>
          <a:pPr rtl="0"/>
          <a:r>
            <a:rPr lang="en-CA" sz="1800">
              <a:latin typeface="Segoe UI" panose="020B0502040204020203" pitchFamily="34" charset="0"/>
              <a:cs typeface="Segoe UI" panose="020B0502040204020203" pitchFamily="34" charset="0"/>
            </a:rPr>
            <a:t>Hydrological</a:t>
          </a:r>
        </a:p>
      </dgm:t>
    </dgm:pt>
    <dgm:pt modelId="{1B615B5F-7E13-4834-84F6-CC7674CDD0BB}" type="parTrans" cxnId="{EC7180E0-5A18-4F09-96B3-62D22DB7BDFE}">
      <dgm:prSet/>
      <dgm:spPr/>
      <dgm:t>
        <a:bodyPr/>
        <a:lstStyle/>
        <a:p>
          <a:endParaRPr lang="en-US" sz="18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7F419C41-0BA0-4186-B32D-2DEB53CB0A62}" type="sibTrans" cxnId="{EC7180E0-5A18-4F09-96B3-62D22DB7BDFE}">
      <dgm:prSet/>
      <dgm:spPr/>
      <dgm:t>
        <a:bodyPr/>
        <a:lstStyle/>
        <a:p>
          <a:endParaRPr lang="en-US" sz="18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44F12CE2-67E9-463A-963D-69483C08D4A1}">
      <dgm:prSet custT="1"/>
      <dgm:spPr/>
      <dgm:t>
        <a:bodyPr/>
        <a:lstStyle/>
        <a:p>
          <a:pPr rtl="0"/>
          <a:r>
            <a:rPr lang="en-CA" sz="1800">
              <a:latin typeface="Segoe UI" panose="020B0502040204020203" pitchFamily="34" charset="0"/>
              <a:cs typeface="Segoe UI" panose="020B0502040204020203" pitchFamily="34" charset="0"/>
            </a:rPr>
            <a:t>Atmospheric chemistry</a:t>
          </a:r>
        </a:p>
      </dgm:t>
    </dgm:pt>
    <dgm:pt modelId="{29CB55E5-E08A-4BC0-99DD-816F9000E77A}" type="parTrans" cxnId="{E4354873-888C-4C27-8B4F-FC4F9A6A203D}">
      <dgm:prSet/>
      <dgm:spPr/>
      <dgm:t>
        <a:bodyPr/>
        <a:lstStyle/>
        <a:p>
          <a:endParaRPr lang="en-US" sz="18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054DF828-CAB8-4149-A1E0-9A966C9C1120}" type="sibTrans" cxnId="{E4354873-888C-4C27-8B4F-FC4F9A6A203D}">
      <dgm:prSet/>
      <dgm:spPr/>
      <dgm:t>
        <a:bodyPr/>
        <a:lstStyle/>
        <a:p>
          <a:endParaRPr lang="en-US" sz="18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54BACDB8-C102-46BB-BC29-65FB32B0E3C3}">
      <dgm:prSet custT="1"/>
      <dgm:spPr/>
      <dgm:t>
        <a:bodyPr/>
        <a:lstStyle/>
        <a:p>
          <a:pPr rtl="0"/>
          <a:r>
            <a:rPr lang="en-CA" sz="1800">
              <a:latin typeface="Segoe UI" panose="020B0502040204020203" pitchFamily="34" charset="0"/>
              <a:cs typeface="Segoe UI" panose="020B0502040204020203" pitchFamily="34" charset="0"/>
            </a:rPr>
            <a:t>Marine</a:t>
          </a:r>
        </a:p>
      </dgm:t>
    </dgm:pt>
    <dgm:pt modelId="{6A7108A1-0837-4C28-98D8-C0DB33986836}" type="parTrans" cxnId="{9A0C7301-4821-4DF3-8022-411FED8224ED}">
      <dgm:prSet/>
      <dgm:spPr/>
      <dgm:t>
        <a:bodyPr/>
        <a:lstStyle/>
        <a:p>
          <a:endParaRPr lang="en-US" sz="18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EE102664-6C99-4597-9BEE-1934A3EE4DD5}" type="sibTrans" cxnId="{9A0C7301-4821-4DF3-8022-411FED8224ED}">
      <dgm:prSet/>
      <dgm:spPr/>
      <dgm:t>
        <a:bodyPr/>
        <a:lstStyle/>
        <a:p>
          <a:endParaRPr lang="en-US" sz="18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62B6CCD8-25D4-4A21-A901-D8E632A99B34}" type="pres">
      <dgm:prSet presAssocID="{F1A316B0-C419-4442-9623-E36476905FA8}" presName="linearFlow" presStyleCnt="0">
        <dgm:presLayoutVars>
          <dgm:dir/>
          <dgm:resizeHandles val="exact"/>
        </dgm:presLayoutVars>
      </dgm:prSet>
      <dgm:spPr/>
    </dgm:pt>
    <dgm:pt modelId="{50FB2F63-734F-41E7-85BA-2C862AD75C87}" type="pres">
      <dgm:prSet presAssocID="{88ED1241-B9C1-480A-9F6F-894E9F4F050A}" presName="composite" presStyleCnt="0"/>
      <dgm:spPr/>
    </dgm:pt>
    <dgm:pt modelId="{833D4CCE-82F8-44E6-BD30-2F49901EC768}" type="pres">
      <dgm:prSet presAssocID="{88ED1241-B9C1-480A-9F6F-894E9F4F050A}" presName="imgShp" presStyleLbl="fgImgPlace1" presStyleIdx="0" presStyleCnt="4"/>
      <dgm:spPr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AF57ED78-7EFA-43F4-B51E-770E480012DE}" type="pres">
      <dgm:prSet presAssocID="{88ED1241-B9C1-480A-9F6F-894E9F4F050A}" presName="txShp" presStyleLbl="node1" presStyleIdx="0" presStyleCnt="4">
        <dgm:presLayoutVars>
          <dgm:bulletEnabled val="1"/>
        </dgm:presLayoutVars>
      </dgm:prSet>
      <dgm:spPr/>
    </dgm:pt>
    <dgm:pt modelId="{64C6064E-7CDD-4BDA-BDBC-2987AAE12DF0}" type="pres">
      <dgm:prSet presAssocID="{4F1C78AC-B104-41D5-8FF1-E00CEE50B239}" presName="spacing" presStyleCnt="0"/>
      <dgm:spPr/>
    </dgm:pt>
    <dgm:pt modelId="{94B09A36-8997-4911-B348-A9529EAC376A}" type="pres">
      <dgm:prSet presAssocID="{9104AF68-CC71-4718-81EA-E6228E35C480}" presName="composite" presStyleCnt="0"/>
      <dgm:spPr/>
    </dgm:pt>
    <dgm:pt modelId="{7CC6CF34-1D99-48A8-8CCE-B2F6CF173463}" type="pres">
      <dgm:prSet presAssocID="{9104AF68-CC71-4718-81EA-E6228E35C480}" presName="imgShp" presStyleLbl="fgImgPlace1" presStyleIdx="1" presStyleCnt="4"/>
      <dgm:spPr>
        <a:blipFill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18251FB1-E598-4503-81BD-9F5A13ED6AD1}" type="pres">
      <dgm:prSet presAssocID="{9104AF68-CC71-4718-81EA-E6228E35C480}" presName="txShp" presStyleLbl="node1" presStyleIdx="1" presStyleCnt="4">
        <dgm:presLayoutVars>
          <dgm:bulletEnabled val="1"/>
        </dgm:presLayoutVars>
      </dgm:prSet>
      <dgm:spPr/>
    </dgm:pt>
    <dgm:pt modelId="{F702C824-2F8E-4AA4-91EC-0E67A5D1DC18}" type="pres">
      <dgm:prSet presAssocID="{7F419C41-0BA0-4186-B32D-2DEB53CB0A62}" presName="spacing" presStyleCnt="0"/>
      <dgm:spPr/>
    </dgm:pt>
    <dgm:pt modelId="{F14967BB-30C6-426D-9AA1-01C6C7A0AA18}" type="pres">
      <dgm:prSet presAssocID="{44F12CE2-67E9-463A-963D-69483C08D4A1}" presName="composite" presStyleCnt="0"/>
      <dgm:spPr/>
    </dgm:pt>
    <dgm:pt modelId="{CB12B30B-3DDB-49F5-A1AB-607BDFC165F1}" type="pres">
      <dgm:prSet presAssocID="{44F12CE2-67E9-463A-963D-69483C08D4A1}" presName="imgShp" presStyleLbl="fgImgPlace1" presStyleIdx="2" presStyleCnt="4"/>
      <dgm:spPr>
        <a:blipFill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</dgm:pt>
    <dgm:pt modelId="{1DC1A2B6-FBD0-48F2-8EBF-70B51EA3EDB5}" type="pres">
      <dgm:prSet presAssocID="{44F12CE2-67E9-463A-963D-69483C08D4A1}" presName="txShp" presStyleLbl="node1" presStyleIdx="2" presStyleCnt="4">
        <dgm:presLayoutVars>
          <dgm:bulletEnabled val="1"/>
        </dgm:presLayoutVars>
      </dgm:prSet>
      <dgm:spPr/>
    </dgm:pt>
    <dgm:pt modelId="{3E287BD7-6ADE-440A-AC20-89C160C5A0BE}" type="pres">
      <dgm:prSet presAssocID="{054DF828-CAB8-4149-A1E0-9A966C9C1120}" presName="spacing" presStyleCnt="0"/>
      <dgm:spPr/>
    </dgm:pt>
    <dgm:pt modelId="{43FA7290-2DE4-4FD3-BE85-236CE251A6BE}" type="pres">
      <dgm:prSet presAssocID="{54BACDB8-C102-46BB-BC29-65FB32B0E3C3}" presName="composite" presStyleCnt="0"/>
      <dgm:spPr/>
    </dgm:pt>
    <dgm:pt modelId="{4E55EEB8-9C4B-4DAF-861F-4275FA752980}" type="pres">
      <dgm:prSet presAssocID="{54BACDB8-C102-46BB-BC29-65FB32B0E3C3}" presName="imgShp" presStyleLbl="fgImgPlace1" presStyleIdx="3" presStyleCnt="4"/>
      <dgm:spPr>
        <a:blipFill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</dgm:pt>
    <dgm:pt modelId="{5CB8A375-C11F-476B-B1CC-01294008DFFA}" type="pres">
      <dgm:prSet presAssocID="{54BACDB8-C102-46BB-BC29-65FB32B0E3C3}" presName="txShp" presStyleLbl="node1" presStyleIdx="3" presStyleCnt="4">
        <dgm:presLayoutVars>
          <dgm:bulletEnabled val="1"/>
        </dgm:presLayoutVars>
      </dgm:prSet>
      <dgm:spPr/>
    </dgm:pt>
  </dgm:ptLst>
  <dgm:cxnLst>
    <dgm:cxn modelId="{9A0C7301-4821-4DF3-8022-411FED8224ED}" srcId="{F1A316B0-C419-4442-9623-E36476905FA8}" destId="{54BACDB8-C102-46BB-BC29-65FB32B0E3C3}" srcOrd="3" destOrd="0" parTransId="{6A7108A1-0837-4C28-98D8-C0DB33986836}" sibTransId="{EE102664-6C99-4597-9BEE-1934A3EE4DD5}"/>
    <dgm:cxn modelId="{CFCFC813-6148-4E76-A17F-11507ED6F0C5}" srcId="{F1A316B0-C419-4442-9623-E36476905FA8}" destId="{88ED1241-B9C1-480A-9F6F-894E9F4F050A}" srcOrd="0" destOrd="0" parTransId="{78712F9D-AE3F-4CE4-B765-99BB3A743A19}" sibTransId="{4F1C78AC-B104-41D5-8FF1-E00CEE50B239}"/>
    <dgm:cxn modelId="{03A12514-C52C-4ABA-95BA-94C66048471C}" type="presOf" srcId="{F1A316B0-C419-4442-9623-E36476905FA8}" destId="{62B6CCD8-25D4-4A21-A901-D8E632A99B34}" srcOrd="0" destOrd="0" presId="urn:microsoft.com/office/officeart/2005/8/layout/vList3"/>
    <dgm:cxn modelId="{FD6BB32C-DCA5-49F4-A81C-0093C188912C}" type="presOf" srcId="{9104AF68-CC71-4718-81EA-E6228E35C480}" destId="{18251FB1-E598-4503-81BD-9F5A13ED6AD1}" srcOrd="0" destOrd="0" presId="urn:microsoft.com/office/officeart/2005/8/layout/vList3"/>
    <dgm:cxn modelId="{7850425E-E23A-4E4E-8697-A99836E79382}" type="presOf" srcId="{54BACDB8-C102-46BB-BC29-65FB32B0E3C3}" destId="{5CB8A375-C11F-476B-B1CC-01294008DFFA}" srcOrd="0" destOrd="0" presId="urn:microsoft.com/office/officeart/2005/8/layout/vList3"/>
    <dgm:cxn modelId="{E4354873-888C-4C27-8B4F-FC4F9A6A203D}" srcId="{F1A316B0-C419-4442-9623-E36476905FA8}" destId="{44F12CE2-67E9-463A-963D-69483C08D4A1}" srcOrd="2" destOrd="0" parTransId="{29CB55E5-E08A-4BC0-99DD-816F9000E77A}" sibTransId="{054DF828-CAB8-4149-A1E0-9A966C9C1120}"/>
    <dgm:cxn modelId="{6495C29D-AF38-4D9B-AB0B-01797D3944FD}" type="presOf" srcId="{44F12CE2-67E9-463A-963D-69483C08D4A1}" destId="{1DC1A2B6-FBD0-48F2-8EBF-70B51EA3EDB5}" srcOrd="0" destOrd="0" presId="urn:microsoft.com/office/officeart/2005/8/layout/vList3"/>
    <dgm:cxn modelId="{A61D4CD2-37AC-403D-A989-93CE33D0DF4F}" type="presOf" srcId="{88ED1241-B9C1-480A-9F6F-894E9F4F050A}" destId="{AF57ED78-7EFA-43F4-B51E-770E480012DE}" srcOrd="0" destOrd="0" presId="urn:microsoft.com/office/officeart/2005/8/layout/vList3"/>
    <dgm:cxn modelId="{EC7180E0-5A18-4F09-96B3-62D22DB7BDFE}" srcId="{F1A316B0-C419-4442-9623-E36476905FA8}" destId="{9104AF68-CC71-4718-81EA-E6228E35C480}" srcOrd="1" destOrd="0" parTransId="{1B615B5F-7E13-4834-84F6-CC7674CDD0BB}" sibTransId="{7F419C41-0BA0-4186-B32D-2DEB53CB0A62}"/>
    <dgm:cxn modelId="{73E2C983-4F44-44EF-8A3B-47A32F927A9C}" type="presParOf" srcId="{62B6CCD8-25D4-4A21-A901-D8E632A99B34}" destId="{50FB2F63-734F-41E7-85BA-2C862AD75C87}" srcOrd="0" destOrd="0" presId="urn:microsoft.com/office/officeart/2005/8/layout/vList3"/>
    <dgm:cxn modelId="{68138C33-8C7D-4CE4-AD38-10AF80602153}" type="presParOf" srcId="{50FB2F63-734F-41E7-85BA-2C862AD75C87}" destId="{833D4CCE-82F8-44E6-BD30-2F49901EC768}" srcOrd="0" destOrd="0" presId="urn:microsoft.com/office/officeart/2005/8/layout/vList3"/>
    <dgm:cxn modelId="{BBB224C3-5162-42A1-A788-407F5B4B5847}" type="presParOf" srcId="{50FB2F63-734F-41E7-85BA-2C862AD75C87}" destId="{AF57ED78-7EFA-43F4-B51E-770E480012DE}" srcOrd="1" destOrd="0" presId="urn:microsoft.com/office/officeart/2005/8/layout/vList3"/>
    <dgm:cxn modelId="{AB63E014-42D0-4F8D-BBA5-96D42172FDC3}" type="presParOf" srcId="{62B6CCD8-25D4-4A21-A901-D8E632A99B34}" destId="{64C6064E-7CDD-4BDA-BDBC-2987AAE12DF0}" srcOrd="1" destOrd="0" presId="urn:microsoft.com/office/officeart/2005/8/layout/vList3"/>
    <dgm:cxn modelId="{9300F163-515C-464E-BF3D-4909BF948E21}" type="presParOf" srcId="{62B6CCD8-25D4-4A21-A901-D8E632A99B34}" destId="{94B09A36-8997-4911-B348-A9529EAC376A}" srcOrd="2" destOrd="0" presId="urn:microsoft.com/office/officeart/2005/8/layout/vList3"/>
    <dgm:cxn modelId="{C0D6AC49-C64D-401E-BE34-B4AE17FE966C}" type="presParOf" srcId="{94B09A36-8997-4911-B348-A9529EAC376A}" destId="{7CC6CF34-1D99-48A8-8CCE-B2F6CF173463}" srcOrd="0" destOrd="0" presId="urn:microsoft.com/office/officeart/2005/8/layout/vList3"/>
    <dgm:cxn modelId="{E13C7580-83A3-4CD9-A78D-ACFAAFBF0AE3}" type="presParOf" srcId="{94B09A36-8997-4911-B348-A9529EAC376A}" destId="{18251FB1-E598-4503-81BD-9F5A13ED6AD1}" srcOrd="1" destOrd="0" presId="urn:microsoft.com/office/officeart/2005/8/layout/vList3"/>
    <dgm:cxn modelId="{ADE362BE-76F7-4BE5-9739-E56B36E9FD01}" type="presParOf" srcId="{62B6CCD8-25D4-4A21-A901-D8E632A99B34}" destId="{F702C824-2F8E-4AA4-91EC-0E67A5D1DC18}" srcOrd="3" destOrd="0" presId="urn:microsoft.com/office/officeart/2005/8/layout/vList3"/>
    <dgm:cxn modelId="{B16248CD-0C9E-4BBB-9121-050369483BB9}" type="presParOf" srcId="{62B6CCD8-25D4-4A21-A901-D8E632A99B34}" destId="{F14967BB-30C6-426D-9AA1-01C6C7A0AA18}" srcOrd="4" destOrd="0" presId="urn:microsoft.com/office/officeart/2005/8/layout/vList3"/>
    <dgm:cxn modelId="{31F78811-E286-49F4-923C-5838AEF161E9}" type="presParOf" srcId="{F14967BB-30C6-426D-9AA1-01C6C7A0AA18}" destId="{CB12B30B-3DDB-49F5-A1AB-607BDFC165F1}" srcOrd="0" destOrd="0" presId="urn:microsoft.com/office/officeart/2005/8/layout/vList3"/>
    <dgm:cxn modelId="{E12DEF97-5111-465C-943F-EEBF1A5402F6}" type="presParOf" srcId="{F14967BB-30C6-426D-9AA1-01C6C7A0AA18}" destId="{1DC1A2B6-FBD0-48F2-8EBF-70B51EA3EDB5}" srcOrd="1" destOrd="0" presId="urn:microsoft.com/office/officeart/2005/8/layout/vList3"/>
    <dgm:cxn modelId="{908B1116-D3BF-4991-8558-30DEDA968218}" type="presParOf" srcId="{62B6CCD8-25D4-4A21-A901-D8E632A99B34}" destId="{3E287BD7-6ADE-440A-AC20-89C160C5A0BE}" srcOrd="5" destOrd="0" presId="urn:microsoft.com/office/officeart/2005/8/layout/vList3"/>
    <dgm:cxn modelId="{15F618CA-22A9-4A8F-BC9D-3F19F8CFDD64}" type="presParOf" srcId="{62B6CCD8-25D4-4A21-A901-D8E632A99B34}" destId="{43FA7290-2DE4-4FD3-BE85-236CE251A6BE}" srcOrd="6" destOrd="0" presId="urn:microsoft.com/office/officeart/2005/8/layout/vList3"/>
    <dgm:cxn modelId="{A9622310-3495-41B0-AED5-C88B0C6FEE81}" type="presParOf" srcId="{43FA7290-2DE4-4FD3-BE85-236CE251A6BE}" destId="{4E55EEB8-9C4B-4DAF-861F-4275FA752980}" srcOrd="0" destOrd="0" presId="urn:microsoft.com/office/officeart/2005/8/layout/vList3"/>
    <dgm:cxn modelId="{CFD9F936-369A-4AFA-9043-149143B22E12}" type="presParOf" srcId="{43FA7290-2DE4-4FD3-BE85-236CE251A6BE}" destId="{5CB8A375-C11F-476B-B1CC-01294008DFFA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57ED78-7EFA-43F4-B51E-770E480012DE}">
      <dsp:nvSpPr>
        <dsp:cNvPr id="0" name=""/>
        <dsp:cNvSpPr/>
      </dsp:nvSpPr>
      <dsp:spPr>
        <a:xfrm rot="10800000">
          <a:off x="1051505" y="582"/>
          <a:ext cx="3772181" cy="40547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8804" tIns="68580" rIns="128016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kern="1200">
              <a:latin typeface="Segoe UI" panose="020B0502040204020203" pitchFamily="34" charset="0"/>
              <a:cs typeface="Segoe UI" panose="020B0502040204020203" pitchFamily="34" charset="0"/>
            </a:rPr>
            <a:t>Meteorological</a:t>
          </a:r>
        </a:p>
      </dsp:txBody>
      <dsp:txXfrm rot="10800000">
        <a:off x="1152874" y="582"/>
        <a:ext cx="3670812" cy="405477"/>
      </dsp:txXfrm>
    </dsp:sp>
    <dsp:sp modelId="{833D4CCE-82F8-44E6-BD30-2F49901EC768}">
      <dsp:nvSpPr>
        <dsp:cNvPr id="0" name=""/>
        <dsp:cNvSpPr/>
      </dsp:nvSpPr>
      <dsp:spPr>
        <a:xfrm>
          <a:off x="848766" y="582"/>
          <a:ext cx="405477" cy="405477"/>
        </a:xfrm>
        <a:prstGeom prst="ellipse">
          <a:avLst/>
        </a:prstGeom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251FB1-E598-4503-81BD-9F5A13ED6AD1}">
      <dsp:nvSpPr>
        <dsp:cNvPr id="0" name=""/>
        <dsp:cNvSpPr/>
      </dsp:nvSpPr>
      <dsp:spPr>
        <a:xfrm rot="10800000">
          <a:off x="1051505" y="509139"/>
          <a:ext cx="3772181" cy="40547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8804" tIns="68580" rIns="128016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kern="1200">
              <a:latin typeface="Segoe UI" panose="020B0502040204020203" pitchFamily="34" charset="0"/>
              <a:cs typeface="Segoe UI" panose="020B0502040204020203" pitchFamily="34" charset="0"/>
            </a:rPr>
            <a:t>Hydrological</a:t>
          </a:r>
        </a:p>
      </dsp:txBody>
      <dsp:txXfrm rot="10800000">
        <a:off x="1152874" y="509139"/>
        <a:ext cx="3670812" cy="405477"/>
      </dsp:txXfrm>
    </dsp:sp>
    <dsp:sp modelId="{7CC6CF34-1D99-48A8-8CCE-B2F6CF173463}">
      <dsp:nvSpPr>
        <dsp:cNvPr id="0" name=""/>
        <dsp:cNvSpPr/>
      </dsp:nvSpPr>
      <dsp:spPr>
        <a:xfrm>
          <a:off x="848766" y="509139"/>
          <a:ext cx="405477" cy="405477"/>
        </a:xfrm>
        <a:prstGeom prst="ellipse">
          <a:avLst/>
        </a:prstGeom>
        <a:blipFill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C1A2B6-FBD0-48F2-8EBF-70B51EA3EDB5}">
      <dsp:nvSpPr>
        <dsp:cNvPr id="0" name=""/>
        <dsp:cNvSpPr/>
      </dsp:nvSpPr>
      <dsp:spPr>
        <a:xfrm rot="10800000">
          <a:off x="1051505" y="1017695"/>
          <a:ext cx="3772181" cy="40547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8804" tIns="68580" rIns="128016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kern="1200">
              <a:latin typeface="Segoe UI" panose="020B0502040204020203" pitchFamily="34" charset="0"/>
              <a:cs typeface="Segoe UI" panose="020B0502040204020203" pitchFamily="34" charset="0"/>
            </a:rPr>
            <a:t>Atmospheric chemistry</a:t>
          </a:r>
        </a:p>
      </dsp:txBody>
      <dsp:txXfrm rot="10800000">
        <a:off x="1152874" y="1017695"/>
        <a:ext cx="3670812" cy="405477"/>
      </dsp:txXfrm>
    </dsp:sp>
    <dsp:sp modelId="{CB12B30B-3DDB-49F5-A1AB-607BDFC165F1}">
      <dsp:nvSpPr>
        <dsp:cNvPr id="0" name=""/>
        <dsp:cNvSpPr/>
      </dsp:nvSpPr>
      <dsp:spPr>
        <a:xfrm>
          <a:off x="848766" y="1017695"/>
          <a:ext cx="405477" cy="405477"/>
        </a:xfrm>
        <a:prstGeom prst="ellipse">
          <a:avLst/>
        </a:prstGeom>
        <a:blipFill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B8A375-C11F-476B-B1CC-01294008DFFA}">
      <dsp:nvSpPr>
        <dsp:cNvPr id="0" name=""/>
        <dsp:cNvSpPr/>
      </dsp:nvSpPr>
      <dsp:spPr>
        <a:xfrm rot="10800000">
          <a:off x="1051505" y="1526252"/>
          <a:ext cx="3772181" cy="40547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8804" tIns="68580" rIns="128016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kern="1200">
              <a:latin typeface="Segoe UI" panose="020B0502040204020203" pitchFamily="34" charset="0"/>
              <a:cs typeface="Segoe UI" panose="020B0502040204020203" pitchFamily="34" charset="0"/>
            </a:rPr>
            <a:t>Marine</a:t>
          </a:r>
        </a:p>
      </dsp:txBody>
      <dsp:txXfrm rot="10800000">
        <a:off x="1152874" y="1526252"/>
        <a:ext cx="3670812" cy="405477"/>
      </dsp:txXfrm>
    </dsp:sp>
    <dsp:sp modelId="{4E55EEB8-9C4B-4DAF-861F-4275FA752980}">
      <dsp:nvSpPr>
        <dsp:cNvPr id="0" name=""/>
        <dsp:cNvSpPr/>
      </dsp:nvSpPr>
      <dsp:spPr>
        <a:xfrm>
          <a:off x="848766" y="1526252"/>
          <a:ext cx="405477" cy="405477"/>
        </a:xfrm>
        <a:prstGeom prst="ellipse">
          <a:avLst/>
        </a:prstGeom>
        <a:blipFill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9CDDAF-6D98-43DC-AFC2-D4333A11217D}" type="datetimeFigureOut">
              <a:rPr lang="en-GB" smtClean="0"/>
              <a:t>12/04/2024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4CCD7E-AD58-4B83-9E76-483C838945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5827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002290-CC11-4C9D-A117-616F5E5502D1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96149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002290-CC11-4C9D-A117-616F5E5502D1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89937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4CCD7E-AD58-4B83-9E76-483C838945E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90982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b="0" i="0" u="none" strike="noStrike" baseline="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4CCD7E-AD58-4B83-9E76-483C838945E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13673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4CCD7E-AD58-4B83-9E76-483C838945E1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62737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4CCD7E-AD58-4B83-9E76-483C838945E1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9550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EC799-4231-2346-88CD-50EB4F7D6D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7A7F83-D93D-B848-B8B4-C00862A7B9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910179-53D6-2541-984B-2302772D1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ED87-2C30-6C46-8CD5-5737BBF046EB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6A9576-B9E5-EC45-822F-70872F479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47FFFE-58EC-AD47-BCC4-79F7901ED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B117-5D75-FF4D-911A-5C2264440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616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04409-47BD-B745-9631-8FBF6F0C9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50928A-9CEF-C94B-9E3D-ECF41CE9C8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FDCF3C-E871-1246-AA8C-C00AA837E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ED87-2C30-6C46-8CD5-5737BBF046EB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22C893-02D2-3A40-92BD-4F2897741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60ACCC-903D-8849-B627-3B3B1442F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B117-5D75-FF4D-911A-5C2264440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136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29679AA-F95A-6C49-924E-ED19D1BA6F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1B20FD-2E08-4D4E-ABFE-5B18E37C80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7732CF-C083-EB49-AADB-8BF4409CC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ED87-2C30-6C46-8CD5-5737BBF046EB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1EBAD8-8AEC-6745-9184-44F30BB2B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3D1102-6943-F445-BF9F-18E890F0B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B117-5D75-FF4D-911A-5C2264440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4204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4693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wmo2016_powerpoint_standard_v2-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43500"/>
            <a:ext cx="198882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8661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199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4042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460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1830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1894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606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A14A7-5367-6641-89B3-ED5206D45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1EACD7-D93B-FE43-8595-62E80F9C12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FCB0E1-F717-8543-8276-E0FF351BF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ED87-2C30-6C46-8CD5-5737BBF046EB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7C43B9-2296-0545-AA12-2E6E33536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C8FCBA-5B72-1847-A4B5-B5B6FBAE9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B117-5D75-FF4D-911A-5C2264440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1648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415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C917ED-B526-3741-9437-CAA67CD3D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0CB9E6-61FE-0E4A-9EA7-A54AAE0540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9C00FF-8B7B-2849-8F0B-844EBBDCB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ED87-2C30-6C46-8CD5-5737BBF046EB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80EA24-2FF2-8645-B2F8-2B04E162F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747AD9-32FD-5D40-8739-004AAA5CF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B117-5D75-FF4D-911A-5C2264440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581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CF550-CB93-6440-9E7D-1990C0230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534B28-9891-9C48-BBF7-3FA840B144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8933CE-EA8D-4D49-A832-CFE5A31CF0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A8EF8E-143E-4648-850C-FFE87BCDC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ED87-2C30-6C46-8CD5-5737BBF046EB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3E1F61-4260-9C4D-AB89-CE7BE42C2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40F333-43E3-5847-B0EC-E9AB122D5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B117-5D75-FF4D-911A-5C2264440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189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E7806A-B7D2-7140-9436-1143278A7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3E6735-5C95-C54F-8E6D-915607B712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65059F-B372-DB48-B36F-AA1616F3B3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46C662-5F07-F443-B63B-58577DB757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1AC9D6-AFA3-A546-BB82-E3D4FE01C9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8A8E6B6-73E5-CA41-8BD4-041E50F46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ED87-2C30-6C46-8CD5-5737BBF046EB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AD955FE-D63C-D841-944B-31661EB39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0D28364-DF09-0447-BD31-D77CF6314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B117-5D75-FF4D-911A-5C2264440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490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7A369-3332-8449-82FA-53904157D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14008B-3EEF-6E40-9202-C50512A3B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ED87-2C30-6C46-8CD5-5737BBF046EB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C30F60-22F5-CF4F-8300-0C23FA8D6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26F9C5-71CD-DF4D-87AE-1E5603379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B117-5D75-FF4D-911A-5C2264440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117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50D5756-9533-5947-8AA4-A55E45B54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ED87-2C30-6C46-8CD5-5737BBF046EB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54A894-2BDD-664C-9734-01944B8EE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938AFC-927D-0E4C-8765-513AA32F5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B117-5D75-FF4D-911A-5C2264440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843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0B2AB-6FB0-3F4B-B296-90A3EB5BD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36C93C-3293-7641-AEA6-C4007B00AB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9A7650-C748-FB4E-9BA6-288E3E3F41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3EDD49-D3A1-B74F-A8BB-1077D7DCE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ED87-2C30-6C46-8CD5-5737BBF046EB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082356-7C2E-8A4E-9BC3-2381AEED3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5408F6-B699-7C45-B509-8772F6DF4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B117-5D75-FF4D-911A-5C2264440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901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6179F-7EA1-A64F-AA5A-4307727C6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E14D99-0F9D-1849-B080-00CC58551F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178331-B9EE-984C-BF89-C28E8A1BA6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9ECBAC-97ED-0B47-A77B-78F83C649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ED87-2C30-6C46-8CD5-5737BBF046EB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5CB222-F7B7-A440-BD6A-F188B5160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DD5C41-6ADD-3445-9543-8CBA4F2CC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B117-5D75-FF4D-911A-5C2264440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197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6E42707-DAB0-9642-AB96-BCDAFE10A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3C5FAD-B53E-A44E-ACCE-FA8671073B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0C309E-16C9-9949-AF70-5ED1258102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2EED87-2C30-6C46-8CD5-5737BBF046EB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5BAAE-3D1C-F24D-97C2-A7BE90B756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600EC8-E292-F447-B047-35F0458B26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71B117-5D75-FF4D-911A-5C2264440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237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wmo2016_powerpoint_standard_v2-2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51694"/>
            <a:ext cx="265176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007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10" Type="http://schemas.openxmlformats.org/officeDocument/2006/relationships/image" Target="../media/image23.svg"/><Relationship Id="rId4" Type="http://schemas.openxmlformats.org/officeDocument/2006/relationships/image" Target="../media/image17.svg"/><Relationship Id="rId9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sv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svg"/><Relationship Id="rId4" Type="http://schemas.openxmlformats.org/officeDocument/2006/relationships/image" Target="../media/image25.svg"/><Relationship Id="rId9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13" Type="http://schemas.openxmlformats.org/officeDocument/2006/relationships/image" Target="../media/image28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image" Target="../media/image43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7.sv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svg"/><Relationship Id="rId4" Type="http://schemas.openxmlformats.org/officeDocument/2006/relationships/image" Target="../media/image35.svg"/><Relationship Id="rId9" Type="http://schemas.openxmlformats.org/officeDocument/2006/relationships/image" Target="../media/image40.png"/><Relationship Id="rId14" Type="http://schemas.openxmlformats.org/officeDocument/2006/relationships/image" Target="../media/image29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79">
            <a:extLst>
              <a:ext uri="{FF2B5EF4-FFF2-40B4-BE49-F238E27FC236}">
                <a16:creationId xmlns:a16="http://schemas.microsoft.com/office/drawing/2014/main" id="{C8461C19-E495-4638-9078-AC28B05A0BE5}"/>
              </a:ext>
            </a:extLst>
          </p:cNvPr>
          <p:cNvSpPr/>
          <p:nvPr/>
        </p:nvSpPr>
        <p:spPr>
          <a:xfrm>
            <a:off x="793713" y="957088"/>
            <a:ext cx="10048183" cy="1354217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t">
            <a:spAutoFit/>
          </a:bodyPr>
          <a:lstStyle/>
          <a:p>
            <a:pPr algn="ctr">
              <a:defRPr sz="1800"/>
            </a:pPr>
            <a:r>
              <a:rPr lang="en-CH" sz="4400" b="1" kern="1000" spc="-10">
                <a:solidFill>
                  <a:schemeClr val="bg1"/>
                </a:solidFill>
                <a:latin typeface="Arial"/>
                <a:ea typeface="Verdana"/>
                <a:cs typeface="Arial"/>
                <a:sym typeface="Montserrat-Regular"/>
              </a:rPr>
              <a:t>Item/doc </a:t>
            </a:r>
            <a:r>
              <a:rPr lang="en-GB" sz="4400" b="1" kern="1000" spc="-10">
                <a:solidFill>
                  <a:schemeClr val="bg1"/>
                </a:solidFill>
                <a:latin typeface="Arial"/>
                <a:ea typeface="Verdana"/>
                <a:cs typeface="Arial"/>
                <a:sym typeface="Montserrat-Regular"/>
              </a:rPr>
              <a:t>7</a:t>
            </a:r>
            <a:r>
              <a:rPr lang="en-CH" sz="4400" b="1" kern="1000" spc="-10">
                <a:solidFill>
                  <a:schemeClr val="bg1"/>
                </a:solidFill>
                <a:latin typeface="Arial"/>
                <a:ea typeface="Verdana"/>
                <a:cs typeface="Arial"/>
                <a:sym typeface="Montserrat-Regular"/>
              </a:rPr>
              <a:t>.</a:t>
            </a:r>
            <a:r>
              <a:rPr lang="en-GB" sz="4400" b="1" kern="1000" spc="-10">
                <a:solidFill>
                  <a:schemeClr val="bg1"/>
                </a:solidFill>
                <a:latin typeface="Arial"/>
                <a:ea typeface="Verdana"/>
                <a:cs typeface="Arial"/>
                <a:sym typeface="Montserrat-Regular"/>
              </a:rPr>
              <a:t>3</a:t>
            </a:r>
            <a:r>
              <a:rPr lang="hr-HR" sz="4400" b="1" kern="1000" spc="-10">
                <a:solidFill>
                  <a:schemeClr val="bg1"/>
                </a:solidFill>
                <a:latin typeface="Arial"/>
                <a:ea typeface="Verdana"/>
                <a:cs typeface="Arial"/>
                <a:sym typeface="Montserrat-Regular"/>
              </a:rPr>
              <a:t> – </a:t>
            </a:r>
            <a:r>
              <a:rPr lang="en-GB" sz="4400" b="1" kern="1000" spc="-10">
                <a:solidFill>
                  <a:schemeClr val="bg1"/>
                </a:solidFill>
                <a:latin typeface="Arial"/>
                <a:ea typeface="Verdana"/>
                <a:cs typeface="Arial"/>
                <a:sym typeface="Montserrat-Regular"/>
              </a:rPr>
              <a:t>Environmental Sustainability</a:t>
            </a:r>
            <a:endParaRPr lang="en-US">
              <a:solidFill>
                <a:schemeClr val="bg1"/>
              </a:solidFill>
              <a:cs typeface="Calibri" panose="020F0502020204030204"/>
            </a:endParaRPr>
          </a:p>
        </p:txBody>
      </p:sp>
      <p:sp>
        <p:nvSpPr>
          <p:cNvPr id="2" name="Shape 79">
            <a:extLst>
              <a:ext uri="{FF2B5EF4-FFF2-40B4-BE49-F238E27FC236}">
                <a16:creationId xmlns:a16="http://schemas.microsoft.com/office/drawing/2014/main" id="{9500F7D2-A954-8761-3527-C158DDFB1106}"/>
              </a:ext>
            </a:extLst>
          </p:cNvPr>
          <p:cNvSpPr/>
          <p:nvPr/>
        </p:nvSpPr>
        <p:spPr>
          <a:xfrm>
            <a:off x="1071905" y="2598003"/>
            <a:ext cx="10048183" cy="2154436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2800" b="0" i="0" u="none" strike="noStrike" baseline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Third Session of the Infrastructure Commission</a:t>
            </a:r>
          </a:p>
          <a:p>
            <a:pPr algn="ctr"/>
            <a:r>
              <a:rPr lang="en-US" sz="2800" b="0" i="0" u="none" strike="noStrike" baseline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(INFCOM-3, 15-19 April 2024)</a:t>
            </a:r>
          </a:p>
          <a:p>
            <a:pPr algn="ctr"/>
            <a:endParaRPr lang="hr-HR" sz="2800" b="0" i="0" u="none" strike="noStrike" baseline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/>
            <a:r>
              <a:rPr lang="en-CA" sz="2800" b="0" i="0" u="none" strike="noStrike" baseline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Shannon Kaya/Environmental Sustainability Focal Point</a:t>
            </a:r>
            <a:endParaRPr lang="hr-HR" sz="2800" b="0" i="0" u="none" strike="noStrike" baseline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8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15 April 2024</a:t>
            </a:r>
            <a:endParaRPr lang="en-US" sz="2800" b="0" i="0" u="none" strike="noStrike" baseline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82184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93304" y="2391926"/>
            <a:ext cx="113809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000" b="1" i="0" u="none" strike="noStrike" kern="1200" cap="none" spc="0" normalizeH="0" baseline="0" noProof="0">
                <a:ln>
                  <a:noFill/>
                </a:ln>
                <a:solidFill>
                  <a:srgbClr val="004F9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Examples of observation methods, operational practices with environmental impacts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69923" y="2840872"/>
            <a:ext cx="5174639" cy="841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CA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Radiosondes and </a:t>
            </a:r>
            <a:r>
              <a:rPr kumimoji="0" lang="en-CA" sz="1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ozonesondes</a:t>
            </a:r>
            <a:endParaRPr kumimoji="0" lang="en-CA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CA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Marine drifter buoys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CA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Oil/antifreeze mixtures used in precipitation gauges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70126" y="982901"/>
            <a:ext cx="11112274" cy="1277273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66700" marR="0" lvl="0" indent="-266700" algn="l" defTabSz="4572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595959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National networks for observing weather and climate are designed to meet domestic and international requirements, within resource constraints</a:t>
            </a:r>
          </a:p>
          <a:p>
            <a:pPr marL="266700" marR="0" lvl="0" indent="-266700" algn="l" defTabSz="4572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595959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Some of the foundational observations in the production of critical weather and climate information are also the most environmentally impactful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82468" y="117097"/>
            <a:ext cx="11591776" cy="656919"/>
          </a:xfrm>
        </p:spPr>
        <p:txBody>
          <a:bodyPr>
            <a:noAutofit/>
          </a:bodyPr>
          <a:lstStyle/>
          <a:p>
            <a:pPr algn="l"/>
            <a:r>
              <a:rPr lang="en-US" sz="2400" b="1">
                <a:latin typeface="Segoe UI" panose="020B0502040204020203" pitchFamily="34" charset="0"/>
                <a:cs typeface="Segoe UI" panose="020B0502040204020203" pitchFamily="34" charset="0"/>
              </a:rPr>
              <a:t>The way we measure weather and climate has environmental impacts…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3304" y="5801904"/>
            <a:ext cx="10793846" cy="369332"/>
          </a:xfrm>
          <a:prstGeom prst="rect">
            <a:avLst/>
          </a:prstGeom>
          <a:solidFill>
            <a:srgbClr val="004F9E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…which have generally been accepted to meet the data requirements of users, applications, and services</a:t>
            </a: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431147" y="830531"/>
            <a:ext cx="11008254" cy="18288"/>
          </a:xfrm>
          <a:prstGeom prst="line">
            <a:avLst/>
          </a:prstGeom>
          <a:noFill/>
          <a:ln w="25400" cap="flat" cmpd="sng" algn="ctr">
            <a:solidFill>
              <a:srgbClr val="004F9E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6" name="TextBox 15"/>
          <p:cNvSpPr txBox="1"/>
          <p:nvPr/>
        </p:nvSpPr>
        <p:spPr>
          <a:xfrm>
            <a:off x="6400841" y="2840872"/>
            <a:ext cx="4974929" cy="841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CA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Waste transportation and disposal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CA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Use of mercury / </a:t>
            </a:r>
            <a:r>
              <a:rPr kumimoji="0" lang="en-CA" sz="1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Minamata</a:t>
            </a:r>
            <a:r>
              <a:rPr kumimoji="0" lang="en-CA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convention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CA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Site decommissioning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59AF2F-52C6-9B46-B8B2-0579234AE62E}" type="slidenum"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7" name="Picture 4" descr="Hydrologists sometimes inject artificial dyes into streams to determine flow rate and movement, including interactions with groundwater, other waterbodies, or water inputs. The harmless dye, known as a tracer, can be tracked from the point of injection to the point of recovery, which may be several kilometers downgradient.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649586" y="3905008"/>
            <a:ext cx="1993307" cy="1440000"/>
          </a:xfrm>
          <a:prstGeom prst="roundRect">
            <a:avLst/>
          </a:prstGeom>
          <a:noFill/>
          <a:ln w="3175">
            <a:solidFill>
              <a:srgbClr val="004F9E"/>
            </a:solidFill>
          </a:ln>
          <a:effectLst>
            <a:outerShdw blurRad="50800" dist="50800" dir="5400000" sx="102000" sy="102000" algn="ctr" rotWithShape="0">
              <a:srgbClr val="000000">
                <a:alpha val="28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10323621" y="5356073"/>
            <a:ext cx="1319272" cy="215444"/>
          </a:xfrm>
          <a:prstGeom prst="rect">
            <a:avLst/>
          </a:prstGeom>
          <a:noFill/>
          <a:ln w="3175">
            <a:noFill/>
          </a:ln>
          <a:effectLst>
            <a:outerShdw blurRad="50800" dist="50800" dir="5400000" algn="ctr" rotWithShape="0">
              <a:srgbClr val="000000">
                <a:alpha val="28000"/>
              </a:srgbClr>
            </a:outerShdw>
          </a:effectLst>
        </p:spPr>
        <p:txBody>
          <a:bodyPr wrap="none" lIns="0" r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Credit: waterencyclopedia.com</a:t>
            </a:r>
            <a:endParaRPr kumimoji="0" lang="en-CA" sz="8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4347908" y="3905008"/>
            <a:ext cx="1080000" cy="1666509"/>
            <a:chOff x="4692258" y="4694625"/>
            <a:chExt cx="1080000" cy="1666509"/>
          </a:xfrm>
          <a:effectLst>
            <a:outerShdw blurRad="50800" dist="50800" dir="5400000" algn="ctr" rotWithShape="0">
              <a:srgbClr val="000000">
                <a:alpha val="28000"/>
              </a:srgbClr>
            </a:outerShdw>
          </a:effectLst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92258" y="4694625"/>
              <a:ext cx="1080000" cy="1440000"/>
            </a:xfrm>
            <a:prstGeom prst="roundRect">
              <a:avLst/>
            </a:prstGeom>
            <a:ln w="3175">
              <a:solidFill>
                <a:srgbClr val="004F9E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1" name="TextBox 30"/>
            <p:cNvSpPr txBox="1"/>
            <p:nvPr/>
          </p:nvSpPr>
          <p:spPr>
            <a:xfrm>
              <a:off x="4845722" y="6145690"/>
              <a:ext cx="926536" cy="215444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none" lIns="0" rIns="0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Credit: ECCC, </a:t>
              </a:r>
              <a:r>
                <a:rPr kumimoji="0" lang="en-US" sz="800" b="0" i="1" u="none" strike="noStrike" kern="1200" cap="none" spc="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P.Leibiuk</a:t>
              </a:r>
              <a:endParaRPr kumimoji="0" lang="en-CA" sz="8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482468" y="3905008"/>
            <a:ext cx="2096675" cy="1666509"/>
            <a:chOff x="540191" y="4694625"/>
            <a:chExt cx="2308158" cy="1666509"/>
          </a:xfrm>
          <a:effectLst>
            <a:outerShdw blurRad="50800" dist="50800" dir="5400000" algn="ctr" rotWithShape="0">
              <a:srgbClr val="000000">
                <a:alpha val="28000"/>
              </a:srgbClr>
            </a:outerShdw>
          </a:effectLst>
        </p:grpSpPr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40191" y="4694625"/>
              <a:ext cx="2308158" cy="1440000"/>
            </a:xfrm>
            <a:prstGeom prst="roundRect">
              <a:avLst/>
            </a:prstGeom>
            <a:ln w="3175">
              <a:solidFill>
                <a:srgbClr val="004F9E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4" name="TextBox 33"/>
            <p:cNvSpPr txBox="1"/>
            <p:nvPr/>
          </p:nvSpPr>
          <p:spPr>
            <a:xfrm>
              <a:off x="1738358" y="6145690"/>
              <a:ext cx="1109991" cy="215444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none" lIns="0" rIns="0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Credit: ECCC, </a:t>
              </a:r>
              <a:r>
                <a:rPr kumimoji="0" lang="en-US" sz="800" b="0" i="1" u="none" strike="noStrike" kern="1200" cap="none" spc="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J.Anderson</a:t>
              </a:r>
              <a:endParaRPr kumimoji="0" lang="en-CA" sz="8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2743526" y="3905008"/>
            <a:ext cx="1440000" cy="1666509"/>
            <a:chOff x="3083985" y="4694625"/>
            <a:chExt cx="1440000" cy="1666509"/>
          </a:xfrm>
          <a:effectLst>
            <a:outerShdw blurRad="50800" dist="50800" dir="5400000" algn="ctr" rotWithShape="0">
              <a:srgbClr val="000000">
                <a:alpha val="28000"/>
              </a:srgbClr>
            </a:outerShdw>
          </a:effectLst>
        </p:grpSpPr>
        <p:pic>
          <p:nvPicPr>
            <p:cNvPr id="36" name="Picture 2" descr="https://scontent-yyz1-1.xx.fbcdn.net/v/t1.6435-9/98291135_2044091479049150_4615759923756662784_n.jpg?stp=cp0_dst-jpg_e15_p320x320_q65&amp;_nc_cat=106&amp;ccb=1-7&amp;_nc_sid=2d5d41&amp;_nc_ohc=rK0Ci0IB7bkAX-zLstO&amp;_nc_ht=scontent-yyz1-1.xx&amp;oh=00_AT9NoQh9qRAtY-v1EyyyPciVpun2yQCz2o3tq70iN1fCLA&amp;oe=6361D1A2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3985" y="4694625"/>
              <a:ext cx="1440000" cy="1440000"/>
            </a:xfrm>
            <a:prstGeom prst="roundRect">
              <a:avLst/>
            </a:prstGeom>
            <a:noFill/>
            <a:ln w="3175">
              <a:solidFill>
                <a:srgbClr val="004F9E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TextBox 36"/>
            <p:cNvSpPr txBox="1"/>
            <p:nvPr/>
          </p:nvSpPr>
          <p:spPr>
            <a:xfrm>
              <a:off x="3095627" y="6145690"/>
              <a:ext cx="1425070" cy="215444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none" lIns="0" rIns="0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Credit: AU Seabird &amp; Turtle Rescue</a:t>
              </a:r>
              <a:endParaRPr kumimoji="0" lang="en-CA" sz="8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5592290" y="3905008"/>
            <a:ext cx="1808534" cy="1666509"/>
            <a:chOff x="5940532" y="4694625"/>
            <a:chExt cx="1808534" cy="1666509"/>
          </a:xfrm>
          <a:effectLst>
            <a:outerShdw blurRad="50800" dist="50800" dir="5400000" algn="ctr" rotWithShape="0">
              <a:srgbClr val="000000">
                <a:alpha val="28000"/>
              </a:srgbClr>
            </a:outerShdw>
          </a:effectLst>
        </p:grpSpPr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40532" y="4694625"/>
              <a:ext cx="1783232" cy="1440000"/>
            </a:xfrm>
            <a:prstGeom prst="roundRect">
              <a:avLst/>
            </a:prstGeom>
            <a:ln w="3175">
              <a:solidFill>
                <a:srgbClr val="004F9E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0" name="TextBox 39"/>
            <p:cNvSpPr txBox="1"/>
            <p:nvPr/>
          </p:nvSpPr>
          <p:spPr>
            <a:xfrm>
              <a:off x="6734365" y="6145690"/>
              <a:ext cx="1014701" cy="215444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none" lIns="0" rIns="0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Credit: oceanmotion.org</a:t>
              </a:r>
              <a:endParaRPr kumimoji="0" lang="en-CA" sz="8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7565206" y="3905008"/>
            <a:ext cx="1920000" cy="1666509"/>
            <a:chOff x="7760791" y="4694625"/>
            <a:chExt cx="1920000" cy="1666509"/>
          </a:xfrm>
          <a:effectLst>
            <a:outerShdw blurRad="50800" dist="50800" dir="5400000" algn="ctr" rotWithShape="0">
              <a:srgbClr val="000000">
                <a:alpha val="28000"/>
              </a:srgbClr>
            </a:outerShdw>
          </a:effectLst>
        </p:grpSpPr>
        <p:pic>
          <p:nvPicPr>
            <p:cNvPr id="42" name="Picture 6" descr="https://balloonsblow.org/wp-content/uploads/2015/07/Radiosonde-weather-balloon-littering-beach.jpg"/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60791" y="4694625"/>
              <a:ext cx="1920000" cy="1440000"/>
            </a:xfrm>
            <a:prstGeom prst="roundRect">
              <a:avLst/>
            </a:prstGeom>
            <a:noFill/>
            <a:ln w="3175">
              <a:solidFill>
                <a:srgbClr val="004F9E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" name="TextBox 42"/>
            <p:cNvSpPr txBox="1"/>
            <p:nvPr/>
          </p:nvSpPr>
          <p:spPr>
            <a:xfrm>
              <a:off x="8659678" y="6145690"/>
              <a:ext cx="1021113" cy="215444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none" lIns="0" rIns="0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Credit: balloonsblow.org</a:t>
              </a:r>
              <a:endParaRPr kumimoji="0" lang="en-CA" sz="8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114663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6720069" y="1386490"/>
            <a:ext cx="4723456" cy="4050666"/>
          </a:xfrm>
          <a:prstGeom prst="roundRect">
            <a:avLst>
              <a:gd name="adj" fmla="val 7412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53E1A239-3B12-BB70-9AD7-3C32B9DB046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57337" y="4488548"/>
            <a:ext cx="2024693" cy="1139644"/>
          </a:xfrm>
          <a:prstGeom prst="rect">
            <a:avLst/>
          </a:prstGeom>
        </p:spPr>
      </p:pic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594041" y="215024"/>
            <a:ext cx="10772967" cy="536837"/>
          </a:xfrm>
        </p:spPr>
        <p:txBody>
          <a:bodyPr>
            <a:noAutofit/>
          </a:bodyPr>
          <a:lstStyle/>
          <a:p>
            <a:pPr algn="l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defRPr/>
            </a:pPr>
            <a:r>
              <a:rPr lang="en-US" sz="2400" b="1">
                <a:latin typeface="Segoe UI"/>
                <a:cs typeface="Segoe UI"/>
              </a:rPr>
              <a:t>Organizations around the world are shifting to "greener" policies and practices…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694964" y="5836529"/>
            <a:ext cx="9887436" cy="369332"/>
          </a:xfrm>
          <a:prstGeom prst="rect">
            <a:avLst/>
          </a:prstGeom>
          <a:solidFill>
            <a:srgbClr val="004F9E"/>
          </a:solidFill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…and the WMO has recognized the environmental impact of observing systems and practices</a:t>
            </a:r>
          </a:p>
        </p:txBody>
      </p:sp>
      <p:sp>
        <p:nvSpPr>
          <p:cNvPr id="2" name="AutoShape 2" descr="data:image/jpg;base64,%20/9j/4AAQSkZJRgABAQEAYABgAAD/2wBDAAUDBAQEAwUEBAQFBQUGBwwIBwcHBw8LCwkMEQ8SEhEPERETFhwXExQaFRERGCEYGh0dHx8fExciJCIeJBweHx7/2wBDAQUFBQcGBw4ICA4eFBEUHh4eHh4eHh4eHh4eHh4eHh4eHh4eHh4eHh4eHh4eHh4eHh4eHh4eHh4eHh4eHh4eHh7/wAARCABtALg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1S88KNay+XJKxjyc4+9If6D2rL1G2ntwI3TyUzxjkgfSvV9csYWlaR7gJzwxHFclrul2ssPza1FH7hRmvoqGIctz5CvhVDZHCx6va2MuAkrtzzkfMcnoO3GPXvUF1rn2qYOVVcD7oqzd+H9IiYk67Ax7lqy7vTrOP/U6pbMe3WvThGmzx6kqkfQnk1FeArFfWgagNxMe7PrmsWWPYx/exsP8AZbNNEwXo1bKkjm9u7m9/aEx7/rUi6mQBnr35rm2uGGT2rpfh9oFp4s+12f8AaBt79QHiUJuzGPvYGRk5I+gBrOsoUoOUtjahOdaoqcN2TR30cg25IPuaZqWqaXpluk+o30durEhMgsW9eB29ziqmreF/EGizSzXVjdy6dDN5ZuFj2bvfByR9envXN+MPCuta/HcroNwjLHA32ZZ1wXbk4PGASDjrwa8rM6teOH5sHrJtL0OuhBuryVVY6KG+t7+2S6tblbi3kBaORCcHn8+OmDzVjSZX/tBcj5RHLk+3ltUvwS+GdnaaBBC2tTo+oIl39mv0CXEeVAP7kYKjPr7da7bxV4b0LQfA2teIbPUTePY2E0qspRoyQhBGBz6965cXjObAzhNe84tabXaPUy7L5/XKc4v3VJb+p588U0rtLG+IlO05+h/rUd3OtlY+fcSMQilnCkfdHX+dYl38S/DtnoFk99cWs88nzbbB95Udy6s2VPTiue8Q+KrPxRqmlaP4Zcz/AGx3N+sxEaG3Cg+Wx5OHYLlRzhenNfz3hsnxMqiVWNo669ND9/qZglT93fodnHe29xJJ5eCqHaT5gPOSCOPpViCUNuVbeV3IwCOVXPfiqVvDa28GV09LZ0HzpCv7oEDj+vQU+w8QpHHFcZhhuGlURYyMY4JI/GuOpRTk3Tjodrc+Sz+IXU2uoJCjK0TqSpVgQQfSiO4kaMtkMSvIU5Iqhq+sP/ak7PcRLKzHzVK5AbvwehrL/wBHPzrcBXOSWViprWOGvFcx0QmuVKW50aTxyuyqxOOcdxUN7CrQspzhxyepFYlhIbRvMjndSy4ZuGz+Bq4mpzsFiVJLg7T8xGG/TilLDuMrwLU1cu2hICxCLhRx8vSmXSqSzTKwAH51BaPfmYpMrrlOGGMGn3UjTqVKnAG3HYmk4uM9zWNRXucxrb3cd79hSCCZXX5SF5T05FFdJa6LNLMZYmO0e3Siu9ZhCmlFGMkpO7Z6T4h8UIzP5TnOTkA/yrh9T1KW6cngg+owaqsxZiTkH3pgUMcN1r+nqWHjT2P5Jr4qpVK0jMTyXH40oz/eNWvJFIYABmulWOFplcH1anYqR4NoLMQoAySaPs5xkDI9qd0LlZFGglkCNKka92c4ArsPDPgfxTFf6frXh6SznnjYTeU83lsidiwIBw3IxiuOlhfsDWl4Um1u11MPpl5c2zthSYnI3D0PtWGIjOUPckl6o6sJKnGonUT+R6T8QtR1K3hnvvFSy6Pp8cA8yFZPMjZhlv3eD878dOMc54Ga838K+PNe1vSZtc0PwwV0u3YC3ixmW665BPqeoIyB6Diua/a28cX9xaaPY38hljUTROEAAl6Kx9juGPoPQmuL0nx/qlx4HnttJuxbz2ksLq0JCeUi5G1QP4c4/wAmubLsI5R5ZJX7H0laEZpVVdpvdnsnhmx1bULTU/EXi3T57Kxv5w8VpLII5ZDu4hcnDFRxhVbGM5HOK73xH9nj+FvifQo47VZ4dMuMRQQtHCE2YCjOAeevoePevk/V/iLrfj6C4/tW0uLqSG3fz7tZf3dsoYMpSMALGAVXJHzHkZGePZfh14mkPgXRtL0+8vdRNzpVxDq9uxMxicRk+aCRuG5lHHQ7gO1ednuGq18PKrzWcU9Omi/P5Hdl2Glh8XDleja+V2eTP4Rv9Q08NHbrsjBaQQoAF4HX15rnBpq296YDldo8wMDg9+3rxXu+ieHNQ1nxjFbW66ppcFsTJ5fl/PIozyccDPAGT3+tZ/xe8HpZtPcW9pFaRRKZHd2Epcg9yDkYBAwcV+QYfMHGShPZn65iaNOcrU37yM/wf4sW40SPQtZk+0RTuFt7wYDIc52SdyOPvZ471vXPheUxJK7xRRIuHc5ZsZOOO5/pXmNhpM2oWMkH2jKBVYwBMbcjIIJz/FkV2/wy8R3WqeFbjSL6bN/pkgVgeGaLnYT9M4/AV5Ga4L2KdfD6WfvL9TrwlaelOe76hqkE1xd+aqo2AqBmJDMFGMt/tHGTWfJHLjBmVfrk1tx30YYwyRPknqAKmaGweNWMuD0KuOa8tV5R+JHfK2yZg2tqrP8Avb5UAH908/4VtaRc21kJInmjk4+XamNx9Cae+nWj5ZZM/Skh0NWvYFSRtzHKgZ4xWdStCompMFJx2NuK401Y333CwygcKYyeSOMetRaVZiZJJ5N20D8M1p2+iwz25zbuk47k8Gr8ViIoykjCOMDLbT2rx6mIhFNRY3ibN6mK1q7QFbdiFABc54orQumVrGO1s5MhnJc7f4RRVQqOxpCs2ipLpcOn+L49L1JZpIA/z4IVpF9UIz+HrXUa74V8LnRlvdIvLi3dV3iS6kGyYHoPY5444B610ek/DrxHoVtJfWPiGO5u9gP2ZoBscg/cEjZZRjjp1rH+IHiLxZqmkx6JP4SurASDfKoUvkKRggjsDjNf1LLFyq1I+znot9bfgfzisCqNGXtYavbS/wCKOEhs2YcEGnvYyEDkjBB4OK6XxV4TuvDFvazfavtSMqrOwXAjkIzj6EdPpWXBeAAFlBr0IYj2keaLPLnhXSlyzVmYr6bMiFYmVQEwjFd7I3TPJ54qeKGRZD8qeXjj1zXRWr21wcHCH1qy2ivIu6HY49mFP21g+r3WhzfkxOPmAzXSeELG1t2e+umWOCBGkdv7oAzmqNxo91EdxjIqzrxSx+G+tzXMbmPyArbeCMsBn88VMpup7kXq9BwpOF5NbHzb+0Pdr4w8RQSaVzaW8A4LfxEFz06cV5h4czD9vRWGBGQOchvxrrn+zyXcepDUo4Lq2fzUt2gIjLDgZPToOv0q5faPFrUNv/ZMtlBe3eGlt8LGqqSedwwOep/Hmu+nRdOUZ9l959BSqRjQVNsxvhN4X/4SXW1s7i4eC3m3krHjzHCg9M8YHfJFfUfwesdN07UYNIivJFe4zbQIl3H+8GxsMQrEtwD0PGO1ct8M/hhp+g3Lx6dq8OsLLGol8gbZVwDuCHkMC3HHsTxzXZ6D4abw7rOg7dLiSS1upbq0lk1FWMh8sgIQOig8kY47d6+dzfN8DTw86cqj1TvZX/E1pVqlXEL2a0urHd2KXNnrczara/6YYjCrtOd0ke7IwBwBntj0rhvHvk6a5vEgVrqe6CxxIu7cuCOc+/XjvWt4j8T37brmVsXIOQyLkqB/CK4DX9c1e9niup7fyCci3LYOXPr2yfx6V+Cquqr93XsftGBwNSm/aT0L/h280jT7KS1uNOt0mjlk3RthTgknYPQA4x6cYrl4bSLSvGVpq0LS7b6c20qn5lSOTlQT2IbGBzWbo+oXN1ZaxPeoqXWnyNGy7t2WB++KXwT4lj1S6h0t0MjTTRbS3Xhgc/UYrplSrwjUUldW1OuX1d2knZ9DsdW0Uyy+dGyqxc8A4INZF3p13DEy4JBOc4z0967PxHBbW8rfZ7sOR1UjJz9R3rn4psgjJGT3NfM0K8+VO5V1P3kY0a3CMAqsQMnGOg71taV4hnsYgvkrJtPyscnHrQyRMRvXNItlCyfJkc9K0nOnUVpolwOq0XVG1a0aSZkh+YqAmScD19KjtZINUu54bO+JCMR5b8M4Hce1YVjLdaYZWtiMuu3GM49/rVCSyfcGAIb27e9cccNDmk07X2MfZtPQ6fxBcjSdOcxkGaT5AhznI9fSisS81DULjSo9Nk8tolIOdvzsR6t+NFdOHpQhG09WC5up9TWjXEWnxpdzCScJ+8YADLfgKks452TNwUPzZTbwQPepLWN1QmU5YsT06DtTriZbeIyP90V+9Pex+VqNkpNmZ4l0G11ywNndO0cZZWygHJHTPqK878SeEdDs0khsLp3vIiC8ZYcgn09QK7d/ElrdE20cbPL820qwxke/r7Vw1o3iPV9UuZLO13QvIVM7ttQgcdepH0zXdhnOnq5WR5uMjTrO0Y3bOYm0m5h+4pIz2otrbUmmWO2hleU9ERSSfwr1vSfDMiqv2+4R8/wxpgfrz/KuhtbK0soysEKRg9SB1+tbzzJdFc56eTSbvJ2PJtN8N+NLhN7WsMC44FxKA35DNXfEPhnW5/BeqaabWCe5mhGxI3++QwOOfoa9FGqWau0fmAMO1Na5iZ/MDDb6iuRZnUU1JW0fY9H+xaTi1K+p+aPxB0y50fx3e6Xq8d1p6+YFWKRCjBf7wzjI4rcs/DbaXFLJp88b+ZEw82VvmYdOF7da+9/Gnhfwp420o6b4o0W01OHHyNKuHjPqjj5kPuCK+e/iV8GbnwfZS6p4dmu9X0eFSZo5/nuLZffAHmIB3xkdwetb4/N6mJpyUXytmU8vlSglukeJ2Gq3unQSR2Wp3A82IRyGNz09iDx6Y6YrrfhTqtynii3f7Y0mGkfy3JzIfKk6dhj+v1rImn0uG3CeVksP3czZPlbiM8DqMZwO2eK67w5p2l+FdR8PrrStJquqtcNYpDJlI4hE3MhxkgEkccnPtmvhMRg6k4SUVfRv8CsDSbxNN+a/M9A8LSQ3Wphb0syljlPfqTn86T42QjW/B8MOmSfZgqESqYiWlGRgDaCRx3ANTaNaxzW1xcpJFBHhQZCDtx6jHP8Ajms/xP4ot4/slhYMLyWFQilEI3cnr6DtX53hK0oVE4rY/Za1H2+IXLfT7loeM3cNzpuk6hJDNJ5ksyLJlGTKlchdrcjHvzmpvgtYHUfiFYKm4NES0mOmwgKfp96qvxs1y7NwlvCoBkUGQcEq3bn1x+lelfsbeDNQv9Uv/E99byR2KxLBA+ciRidzY9cYA9RnFfbRhUqYJztZyPExtWFDEOPSJ7dF8PtFula6mmu2QpgRK+Mn1z1rzLVtJXT9QntfLI8p8bTIGIB6ZI9sV6R8WfHg0Wa18NeH40uddvnEdvEDkJ6s2OgA5JrmdJ8H39taNJO0l/czyGW4uGYBppD1OD0HYDsBXyWeLCYOnGEdJfma5bXrRj7XEy0lsnuca0Ksw2RMBg9TToI5FY5XgcZzXaDRXhtjJcRpGynaY24aqX9npJuVVXJ6KDzXzKxsWrHrRxVOWxgggKcqDye9PEyghnUDt610Ufh+RpAv2cjOTyeOnXNW28LSMuQqlQOTnFZPF0upE8XRW7OQkmRpF2BR83oeaK7MeGomI+zqzsD90jGfxoqfrlIweNo9z0bQviR4N1zX49C0vVhcag6OwiETD7n3gcjgit7Vla4h8pcbT14yfyry3wF8GtI8Natb67qutXWqapa48nyc20EeAR9xSS3BOdzEHPIr0ibUbeFcqAW+tf0Nh6tWMP3trn5tChUqK0i0tqrxRhooo9nIOwBs45PsTU6/Z7dABjjvWBPrasMeZhQOcmsPVPEsUKt+8zj3olXS3O+lgKknZKx2V3q1rbqTuB+hrmtU8UgkojZHPSvOte8bJ8yCRR7ZrmpPGVsDuaZAfrXJUxmtj2sNkyS5pI9En1XzrjzFbD/rWlp+vgIFlavKv+Emt5lDRTDIOQc9DWnYapHdxgmTDd/c1jGvqdlTAq1mj1qDW7NhhpAuT3q4l7GswAkVkI6E5BryOW8aIh1mCD0FRN4puLd13TwJjplgK6I4hdTknld/hZq+KfgH4U1e9fUtDc6VM7tI1uSzQ7j124OY/oMj0ArJ1D4O+JG1zwff/a9KKeHZJ/lE7ndC8W0AApycgHJ960rTx9MpBN3AV7gSDNamnfESF5R9oXK7HPDeik/0rWWLiqUorqmvwPL/ALCnCoqkFqZ974O1CG0NrNqVpH5jDuSOOg6Vx2peAdejeeLwvfaSb2VD508jOz47YXG1fxrM+KfxUW4uo4dNkdYVc7mCEcgHjNVPDvxQiinumlaSKNkTDt0YgYPPbn+VfnVHAwpvmpxdj7ylhscqN5SSb6B8NvgHe+IPFE1940mni020uC0uZf3t5JgZAxwqf7Q5PQeteu/Fb4g+H/ht4TTStDitYGjj8q2t4sKiAdhjp9a850r4qui61qCTSfYvLRY89ZZBnJUenqenFcb8NvDl58S/Gp8UeKM/2FbTbo4mJH2l1OQg/wBgHG49+nfj06mPdKi5VfdjHd/ovU8yWUKlUdfFaxWqiur8z074KeH72Gwn8e+KpGOs6ugMS7f+PW3z8qAdQW4Y/hXpckyEDy3B7gkc59abd+TNDhVX5SDwOlQvEsFq1zKRHDGuXZugFfk2YYqpjq8qsuuy7Lojy69R1pOpN6sbLaJcSlizM5wd3GKhuNKUZKxKzkjLDGa0rKM7Q+7ggEAd/enJI0jNsXJBOc9Aa4lFrQzVWa2ehSihOxY3yAPXpj0q0MmfaMnA4BHAqWRra3TfLKpIB4zx+VcT4k8YwWd0y2uyaUnB2nAX6n/Crhhp1ZcsVc0pUqleXuo6zT9QtJknbesMtvJ5c6EglGxnGR1HvRXgup+K9Siur25jmxJcyeZKxXJ4GFX6AYAor2f9XZzd4y0PQhlLavJ6n0Ldaoz5/eHFZVxqBH8Qx9a5XU9VZCw3Yxwea5TWfF0dojbpgPUZr9uniLGNHLtdEd1qWrJGh+Ycc15z4y8VLCjqJBu9Aa5u78U3+pSBLdmjiZtobaTnucAdelP8PeItM8Pzf27DY6Tr95bHMsN5I2+MhhxGpG0nGTk4IzXDUxUeZK48VjsHlmlR3l2W/wA+xa8P+AfiB4xYXVppbWdk/Iu71/JjK+o/iYfQV6V4W/Zy0V4PtGveKLzUZG4K2BWKJT3G47if0rmvHXxLHxEVrPRdTOlRWUCyzW8oZeGwA+7Kg/eC47ZzycVb+E2t+JPCKR3Gt61YpZ3d1HbxWSyrKu6ZgfNba3yYUMc9CM9OK0pYrDqpyuN0u+n4Hz+I4lxNV2g+VeX+Z0Wr/s7W8eZPDvii6tz2ivYhKv8A30u0/oa43WPhv8SvDDGePTY9Wtl5ZrGTeceuw4b8ga+n49QtZGCxzLJnupyOmeo+tSPcwIgkd1UHoTXsPCUKivEdHPsVD4mpLzPkKx8TWlzI1nqKvC4bbIkgKMp9CDyDWunhHwNqiiV4rt3/AOvx+T9Aa948f/Drwl48h36raMl5ESqXtqwjnQ+m7+IezAivEvFHwW8beFjJe+GNQOuWqEkRhQlwq+69H/DB9q554adPXdHuYXNsPiEk5ckvw+8anwn8ITQn7PdXlpIwKpidjg/jUkfwqjjuf+Jfr1zGoikjJdsg5iYE/rWHoHjhrZms9Xs5o7uFtrrgqwb0IPIP1rSi8a3mo6zHpui6Xd3FxJDNtXO0ZEbcknoM45OBzXPVlT9m3bXU9FvEL7Wn4HBeKPhTqEE2648SxmAOT0IIX8/SqFzrPw78J6esVjp8Wr6qpO2e4YygPjqATj8q6rVPhj4+8WXjSaz4osdIthyYYGaZ1B6jjA/U10Hgn4S+BfC8iXgjOtahGf8AX3pDbW7FUHyj9frXxdTOcLQh+9q8z/lj+r2O6pjI/DBcz7nk/hXw34x8eal9pvba6sNKndc3DrsjVB1Cr/F04AGK+ibC10/SbO30+whEdvboI41HYD1+tVNZuLppQE3Rj+DA4rR0238yBXkcBzjcCcV8rm2bzx9tOWC2SMKrk4qU3cjbUrpZsRK2MducVla9q+pf27ocV18li0zHcylw0uMKp7AHPBPeuiubrS7C3MkxVSvUk859hXJa74mjng+zw/cyG5wWyDkH25rzsJF89+W61MFSVXRROq1LxRDpMZS5uFRz/ABksPYVzNz8Q2VC1tDNIv8AdbAA/wAa8+u3mub2a4aVnyCc9cc8Um5Fjxv5xkn2xXp08qowSctWdMMFSW6Og1PxXrF9Eyifyc53BByQe2a568uZlj3NuyRhjnOTTmcKDv8Al4DcnqO31pJlE6x+UC5yBtAzn3Nd9KlCGiVkdEYxjokULi4YxKY5JGEiZkG0gdfXv0orWtdCe5ffIwhHRFbv0x7+tFdSr046I0abLesa1f6tePZaNZzXk/OREhOB6n0qfQ/BNuHkvfEV0l9PF832WJ8xg9gT3PtXnfgHW9R0e5llguHcSRuZI3PyN1xx2PHWvXPDt0NW0BtQZGhAjZvJDZTqQR0HBxz9a9/McRVpu32fxPyzM+LsVVg6eFXs11e7+/oT659hutGS01rQYYrMgLCVMcbwEZxsKnKkeornbfwVpBhYf2jLLHIgDyxWql3X0lbPznBxnHQ/l1qX93bQRQgW212AAWLbtGQPWq0Fy0scs0aiGZo95Zeh+YIQR37flRmVXLoRX1GpK/VNaet2/wALHxFCriuZ+2OR1bwbjTWsdEvrg2crbjau7FD7bWDDHfGMd6x9S0PxhaeHW0TT3jS0aRXdbhS8mAThVZOAOT/D3PXNeh3c0rWxWWQzSblUvIB/dyDgAev41i6h4gk0yUWsduG+Zfm34xn0GDXk08dWvy3v11OhYicNLnKeBYviJ4X19GDD+z5ZVZ4YLgiOL1YJJ3wevoOleuWPjPxM6NBqVs0tsisI/KulkfJY4YNgfLjHB5GK5nUNUMVxEskbuzQiTcJNvXt0q5aoLqOGdwoBj37eePxzmtpZrXT5rW9L/wCZo8XNI7/wb8TbPTprm31r7QImdTG+NzAnqT7d+Oa6wfFLwWzlf7TcKGC7jA+D7jjpXjV9DF5jRFN21QSx5J61jajAIX2rt5B6oPTNdVPijF0oqNk/v/zO+jjJcqPdNWX4TeL7kXWqR6Jf3KDAlnTY+B23HBNN8WQ+FvDXw68Ran4YtdItJY9OlkLWqoC21eM45IFfOsuoSwEYVThd3JP1q/4d1K6mv44/MISWKVWU8jHlPxXXHiadVctSkrPTf/gHqYbHynONO73WnTcgtfiQzQ7kmjk8y68kNnIKYBznPX5hWkPFNhay3UzTR/uHIIL4yVYDI+u4/lTbe884vbtaWqoJSuFQgHB+tT6pJDBaozWdtNtbIWSMEA18fUo4Vy5VC3zP06E66i20rD7r4haDF9nZblJX2ycRnOcdDz16VkeJvixZwo0NhmS43AJjkKO5PvVq1vEkCsLO2Q52jEYPGM9+araldRx3EmLO23jqwTr+Fa0MBg1LWDdvM5Z1qlnyxRx114wur5nidpPlA28E7h1P171Yiv7jytwjfG0EEjBI65rVvrhklEWyPO3duCAHH93p0qrKqrGLjy4wX4IUYz+tep7Gi0lGNkOOMrdUjPjlvbhGZEIBwSW4q0lvdSMiuxCsBtBwp6dgaqWckdwkhjhWLJJPJbNUNRvriO7jjVhkAEEj1Ga3jhoydokvEVFq0dTa6PECpubqNec4U5zV9LiwgKRxTIVVSRkAY/HNcE97eMBvuGO842glVAHsKz/EuqyWVxFbqruzDhjJwDnuMc/nQsr9pJKUgWOlBXUTv5dXOyUMpnHG0rgg4980V51caleW9rFcSNHIZBgqFKjgemSD0orthlcErGEswnc//9k=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59AF2F-52C6-9B46-B8B2-0579234AE62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1" name="Straight Connector 10"/>
          <p:cNvCxnSpPr>
            <a:cxnSpLocks/>
          </p:cNvCxnSpPr>
          <p:nvPr/>
        </p:nvCxnSpPr>
        <p:spPr>
          <a:xfrm>
            <a:off x="517525" y="987117"/>
            <a:ext cx="10926000" cy="0"/>
          </a:xfrm>
          <a:prstGeom prst="line">
            <a:avLst/>
          </a:prstGeom>
          <a:noFill/>
          <a:ln w="25400" cap="flat" cmpd="sng" algn="ctr">
            <a:solidFill>
              <a:srgbClr val="004F9E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3" name="Subtitle 2"/>
          <p:cNvSpPr txBox="1">
            <a:spLocks/>
          </p:cNvSpPr>
          <p:nvPr/>
        </p:nvSpPr>
        <p:spPr bwMode="auto">
          <a:xfrm>
            <a:off x="670558" y="1211631"/>
            <a:ext cx="5483082" cy="1504964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panose="020B0604020202020204" pitchFamily="34" charset="0"/>
              <a:buNone/>
              <a:defRPr lang="en-CA" sz="2400" b="0" i="0" kern="1200">
                <a:solidFill>
                  <a:srgbClr val="595959"/>
                </a:solidFill>
                <a:latin typeface="Century Gothic" pitchFamily="34" charset="0"/>
                <a:ea typeface="ヒラギノ角ゴ Pro W3" pitchFamily="126" charset="-128"/>
                <a:cs typeface="Century Gothic" pitchFamily="34" charset="0"/>
              </a:defRPr>
            </a:lvl1pPr>
            <a:lvl2pPr marL="4572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panose="020B0604020202020204" pitchFamily="34" charset="0"/>
              <a:buNone/>
              <a:defRPr lang="en-CA" sz="2400" kern="1200">
                <a:solidFill>
                  <a:schemeClr val="tx1">
                    <a:tint val="75000"/>
                  </a:schemeClr>
                </a:solidFill>
                <a:latin typeface="Century Gothic" pitchFamily="34" charset="0"/>
                <a:ea typeface="ヒラギノ角ゴ Pro W3" pitchFamily="126" charset="-128"/>
                <a:cs typeface="Century Gothic" pitchFamily="34" charset="0"/>
              </a:defRPr>
            </a:lvl2pPr>
            <a:lvl3pPr marL="9144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panose="020B0604020202020204" pitchFamily="34" charset="0"/>
              <a:buNone/>
              <a:defRPr lang="en-CA" sz="2200" kern="1200">
                <a:solidFill>
                  <a:schemeClr val="tx1">
                    <a:tint val="75000"/>
                  </a:schemeClr>
                </a:solidFill>
                <a:latin typeface="Century Gothic" pitchFamily="34" charset="0"/>
                <a:ea typeface="ヒラギノ角ゴ Pro W3" pitchFamily="126" charset="-128"/>
                <a:cs typeface="Century Gothic" pitchFamily="34" charset="0"/>
              </a:defRPr>
            </a:lvl3pPr>
            <a:lvl4pPr marL="13716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panose="020B0604020202020204" pitchFamily="34" charset="0"/>
              <a:buNone/>
              <a:defRPr lang="en-CA" sz="2000" kern="1200">
                <a:solidFill>
                  <a:schemeClr val="tx1">
                    <a:tint val="75000"/>
                  </a:schemeClr>
                </a:solidFill>
                <a:latin typeface="Century Gothic" pitchFamily="34" charset="0"/>
                <a:ea typeface="ヒラギノ角ゴ Pro W3" pitchFamily="126" charset="-128"/>
                <a:cs typeface="Century Gothic" pitchFamily="34" charset="0"/>
              </a:defRPr>
            </a:lvl4pPr>
            <a:lvl5pPr marL="18288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panose="020B0604020202020204" pitchFamily="34" charset="0"/>
              <a:buNone/>
              <a:defRPr lang="en-US" kern="1200">
                <a:solidFill>
                  <a:schemeClr val="tx1">
                    <a:tint val="75000"/>
                  </a:schemeClr>
                </a:solidFill>
                <a:latin typeface="Century Gothic" pitchFamily="34" charset="0"/>
                <a:ea typeface="ヒラギノ角ゴ Pro W3" pitchFamily="126" charset="-128"/>
                <a:cs typeface="Century Gothic" pitchFamily="34" charset="0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595959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Segoe UI" panose="020B0502040204020203" pitchFamily="34" charset="0"/>
                <a:ea typeface="ヒラギノ角ゴ Pro W3"/>
                <a:cs typeface="Segoe UI" panose="020B0502040204020203" pitchFamily="34" charset="0"/>
              </a:rPr>
              <a:t>GBON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ヒラギノ角ゴ Pro W3"/>
                <a:cs typeface="Segoe UI" panose="020B0502040204020203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ヒラギノ角ゴ Pro W3"/>
                <a:cs typeface="Segoe UI" panose="020B0502040204020203" pitchFamily="34" charset="0"/>
              </a:rPr>
              <a:t>(WMO Global Basic Observing Network)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ヒラギノ角ゴ Pro W3" pitchFamily="126" charset="-128"/>
              <a:cs typeface="Segoe UI" panose="020B0502040204020203" pitchFamily="34" charset="0"/>
            </a:endParaRPr>
          </a:p>
          <a:p>
            <a:pPr marL="0" marR="0" lvl="1" indent="0" algn="l" defTabSz="457200" rtl="0" eaLnBrk="0" fontAlgn="base" latinLnBrk="0" hangingPunc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595959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ヒラギノ角ゴ Pro W3"/>
                <a:cs typeface="Segoe UI" panose="020B0502040204020203" pitchFamily="34" charset="0"/>
              </a:rPr>
              <a:t>Establishes requirements for the spatial and temporal frequency of observations based on the needs of global numerical weather prediction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ヒラギノ角ゴ Pro W3" pitchFamily="126" charset="-128"/>
              <a:cs typeface="Segoe UI" panose="020B0502040204020203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110771" y="2266049"/>
            <a:ext cx="4137135" cy="2898160"/>
          </a:xfrm>
          <a:prstGeom prst="roundRect">
            <a:avLst>
              <a:gd name="adj" fmla="val 10144"/>
            </a:avLst>
          </a:prstGeom>
          <a:noFill/>
          <a:ln w="19050">
            <a:noFill/>
          </a:ln>
          <a:effectLst>
            <a:outerShdw blurRad="190500" sx="102000" sy="102000" algn="ctr" rotWithShape="0">
              <a:prstClr val="black">
                <a:alpha val="2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CA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Innovative tech solutions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Renewable energies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Improved waste management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Green fleet management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Reduced plastic use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Reduced carbon footprint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Public awareness campaigns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Green procurement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C9871CC2-1674-38EB-43BE-F96034AE2492}"/>
              </a:ext>
            </a:extLst>
          </p:cNvPr>
          <p:cNvSpPr txBox="1"/>
          <p:nvPr/>
        </p:nvSpPr>
        <p:spPr>
          <a:xfrm>
            <a:off x="670558" y="2801577"/>
            <a:ext cx="5772693" cy="151176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Segoe UI"/>
                <a:ea typeface="+mn-ea"/>
                <a:cs typeface="Arial"/>
              </a:rPr>
              <a:t>INFCOM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Arial"/>
              </a:rPr>
              <a:t> 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Arial"/>
              </a:rPr>
              <a:t>(WMO Commission for Observation, Infrastructure, and Information Systems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Arial"/>
              </a:rPr>
              <a:t>)​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Arial"/>
              </a:rPr>
              <a:t>Has updated GBON guidance to include environmental sustainability considerations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pic>
        <p:nvPicPr>
          <p:cNvPr id="2050" name="Picture 2" descr="These Solar Cells Produce Electricity at Night - IEEE Spectrum"/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532" y="4472211"/>
            <a:ext cx="1660800" cy="1155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4983B228-45AE-C503-3C2E-2D288D22FF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1149" y="4472211"/>
            <a:ext cx="1786687" cy="112637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7EA68A8-B5B2-7935-3AE5-727B886ED029}"/>
              </a:ext>
            </a:extLst>
          </p:cNvPr>
          <p:cNvSpPr txBox="1"/>
          <p:nvPr/>
        </p:nvSpPr>
        <p:spPr>
          <a:xfrm>
            <a:off x="7110771" y="1637951"/>
            <a:ext cx="413713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A trend towards greener operations that consider:</a:t>
            </a:r>
          </a:p>
        </p:txBody>
      </p:sp>
    </p:spTree>
    <p:extLst>
      <p:ext uri="{BB962C8B-B14F-4D97-AF65-F5344CB8AC3E}">
        <p14:creationId xmlns:p14="http://schemas.microsoft.com/office/powerpoint/2010/main" val="304809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8">
            <a:extLst>
              <a:ext uri="{FF2B5EF4-FFF2-40B4-BE49-F238E27FC236}">
                <a16:creationId xmlns:a16="http://schemas.microsoft.com/office/drawing/2014/main" id="{83078488-8CD8-6CAA-F4C0-808770EB0226}"/>
              </a:ext>
            </a:extLst>
          </p:cNvPr>
          <p:cNvSpPr/>
          <p:nvPr/>
        </p:nvSpPr>
        <p:spPr>
          <a:xfrm>
            <a:off x="711497" y="3579572"/>
            <a:ext cx="10828805" cy="2562880"/>
          </a:xfrm>
          <a:prstGeom prst="roundRect">
            <a:avLst>
              <a:gd name="adj" fmla="val 1041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 flipV="1">
            <a:off x="532048" y="1091783"/>
            <a:ext cx="11008254" cy="18288"/>
          </a:xfrm>
          <a:prstGeom prst="line">
            <a:avLst/>
          </a:prstGeom>
          <a:noFill/>
          <a:ln w="25400" cap="flat" cmpd="sng" algn="ctr">
            <a:solidFill>
              <a:srgbClr val="004F9E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526589" y="229165"/>
            <a:ext cx="11201099" cy="732515"/>
          </a:xfrm>
        </p:spPr>
        <p:txBody>
          <a:bodyPr>
            <a:noAutofit/>
          </a:bodyPr>
          <a:lstStyle/>
          <a:p>
            <a:pPr algn="l"/>
            <a:r>
              <a:rPr lang="en-US" sz="2400" b="1">
                <a:latin typeface="Segoe UI"/>
                <a:cs typeface="Segoe UI"/>
              </a:rPr>
              <a:t>The international Focal Point coordinated plans and activities towards recommended amendments to WIGOS regulatory material</a:t>
            </a:r>
            <a:endParaRPr lang="en-US" sz="2400" b="1" cap="none">
              <a:latin typeface="Segoe UI"/>
              <a:cs typeface="Segoe UI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611150" y="1414275"/>
            <a:ext cx="5929152" cy="193231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28818" y="1527722"/>
            <a:ext cx="26469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000" b="1" i="0" u="sng" strike="noStrike" kern="1200" cap="none" spc="0" normalizeH="0" baseline="0" noProof="0">
                <a:ln>
                  <a:noFill/>
                </a:ln>
                <a:solidFill>
                  <a:srgbClr val="004F9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Advocacy theme </a:t>
            </a:r>
            <a:endParaRPr kumimoji="0" lang="en-CA" sz="1600" b="1" i="0" u="sng" strike="noStrike" kern="1200" cap="none" spc="0" normalizeH="0" baseline="0" noProof="0">
              <a:ln>
                <a:noFill/>
              </a:ln>
              <a:solidFill>
                <a:srgbClr val="004F9E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739499" y="1978527"/>
            <a:ext cx="5672453" cy="115416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Influence policy and operations to consider environmental sustainability in decision making processes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Consider capacity development activities, incentive programs, training material and events </a:t>
            </a:r>
            <a:endParaRPr kumimoji="0" lang="en-CA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66778" y="3736960"/>
            <a:ext cx="27689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000" b="1" i="0" u="sng" strike="noStrike" kern="1200" cap="none" spc="0" normalizeH="0" baseline="0" noProof="0">
                <a:ln>
                  <a:noFill/>
                </a:ln>
                <a:solidFill>
                  <a:srgbClr val="004F9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Technical theme </a:t>
            </a:r>
            <a:endParaRPr kumimoji="0" lang="en-CA" sz="1600" b="1" i="0" u="sng" strike="noStrike" kern="1200" cap="none" spc="0" normalizeH="0" baseline="0" noProof="0">
              <a:ln>
                <a:noFill/>
              </a:ln>
              <a:solidFill>
                <a:srgbClr val="004F9E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04342" y="4137070"/>
            <a:ext cx="10506029" cy="1800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Understand environmental impacts of current observing systems and operations and explore mitigation options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Assess new or emerging technologies and practices to complement existing systems and processed while reducing environmental impacts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Articulate technical solutions in support of environmentally sustainable observation technologies, methods, processes, standards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Collaborate with vendors to explore new business models and grow a competitive market </a:t>
            </a:r>
            <a:endParaRPr kumimoji="0" lang="en-CA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21514" y="1252285"/>
            <a:ext cx="2762250" cy="138499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1" i="0" u="sng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Observation domains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CA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Meteorological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CA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Hydrological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CA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Atmospheric chemistry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CA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Marine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59AF2F-52C6-9B46-B8B2-0579234AE62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47" name="Diagram 46"/>
          <p:cNvGraphicFramePr/>
          <p:nvPr/>
        </p:nvGraphicFramePr>
        <p:xfrm>
          <a:off x="399715" y="1414274"/>
          <a:ext cx="5672453" cy="1932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4" name="TextBox 133">
            <a:extLst>
              <a:ext uri="{FF2B5EF4-FFF2-40B4-BE49-F238E27FC236}">
                <a16:creationId xmlns:a16="http://schemas.microsoft.com/office/drawing/2014/main" id="{C0E5E354-6A85-1607-9CA2-2C4ADFF65AB2}"/>
              </a:ext>
            </a:extLst>
          </p:cNvPr>
          <p:cNvSpPr txBox="1"/>
          <p:nvPr/>
        </p:nvSpPr>
        <p:spPr>
          <a:xfrm rot="16200000">
            <a:off x="249249" y="2195764"/>
            <a:ext cx="131018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DOMAINS</a:t>
            </a:r>
          </a:p>
        </p:txBody>
      </p:sp>
    </p:spTree>
    <p:extLst>
      <p:ext uri="{BB962C8B-B14F-4D97-AF65-F5344CB8AC3E}">
        <p14:creationId xmlns:p14="http://schemas.microsoft.com/office/powerpoint/2010/main" val="22087250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C9C4C-9607-458A-895F-B69958A7D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583374"/>
          </a:xfrm>
        </p:spPr>
        <p:txBody>
          <a:bodyPr>
            <a:noAutofit/>
          </a:bodyPr>
          <a:lstStyle/>
          <a:p>
            <a:pPr algn="l"/>
            <a:r>
              <a:rPr lang="en-US" sz="2400" b="1">
                <a:latin typeface="Segoe UI" panose="020B0502040204020203" pitchFamily="34" charset="0"/>
                <a:cs typeface="Segoe UI" panose="020B0502040204020203" pitchFamily="34" charset="0"/>
              </a:rPr>
              <a:t>Since 2022, the Environmental Sustainability Initiative has achieved many positive outcomes…</a:t>
            </a:r>
            <a:endParaRPr lang="en-CH" sz="2400" b="1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F555037-49CE-72D1-0ACD-C46FD1FBD6D8}"/>
              </a:ext>
            </a:extLst>
          </p:cNvPr>
          <p:cNvCxnSpPr>
            <a:cxnSpLocks/>
          </p:cNvCxnSpPr>
          <p:nvPr/>
        </p:nvCxnSpPr>
        <p:spPr>
          <a:xfrm flipV="1">
            <a:off x="513598" y="1085580"/>
            <a:ext cx="11060421" cy="18288"/>
          </a:xfrm>
          <a:prstGeom prst="line">
            <a:avLst/>
          </a:prstGeom>
          <a:noFill/>
          <a:ln w="25400" cap="flat" cmpd="sng" algn="ctr">
            <a:solidFill>
              <a:srgbClr val="004F9E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grpSp>
        <p:nvGrpSpPr>
          <p:cNvPr id="5" name="Google Shape;2067;p43">
            <a:extLst>
              <a:ext uri="{FF2B5EF4-FFF2-40B4-BE49-F238E27FC236}">
                <a16:creationId xmlns:a16="http://schemas.microsoft.com/office/drawing/2014/main" id="{93A7C9F7-D030-A8B2-E1C8-81EE24FCCB5F}"/>
              </a:ext>
            </a:extLst>
          </p:cNvPr>
          <p:cNvGrpSpPr/>
          <p:nvPr/>
        </p:nvGrpSpPr>
        <p:grpSpPr>
          <a:xfrm>
            <a:off x="753728" y="1326569"/>
            <a:ext cx="2545594" cy="4466004"/>
            <a:chOff x="457200" y="1454850"/>
            <a:chExt cx="1908300" cy="3281525"/>
          </a:xfrm>
        </p:grpSpPr>
        <p:sp>
          <p:nvSpPr>
            <p:cNvPr id="6" name="Google Shape;2068;p43">
              <a:extLst>
                <a:ext uri="{FF2B5EF4-FFF2-40B4-BE49-F238E27FC236}">
                  <a16:creationId xmlns:a16="http://schemas.microsoft.com/office/drawing/2014/main" id="{F0DCD754-8ECD-E2A9-C1E8-C740134B216F}"/>
                </a:ext>
              </a:extLst>
            </p:cNvPr>
            <p:cNvSpPr/>
            <p:nvPr/>
          </p:nvSpPr>
          <p:spPr>
            <a:xfrm>
              <a:off x="457200" y="2696375"/>
              <a:ext cx="1908300" cy="2040000"/>
            </a:xfrm>
            <a:prstGeom prst="rect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Google Shape;2069;p43">
              <a:extLst>
                <a:ext uri="{FF2B5EF4-FFF2-40B4-BE49-F238E27FC236}">
                  <a16:creationId xmlns:a16="http://schemas.microsoft.com/office/drawing/2014/main" id="{8EB14F88-B479-20A3-9172-FD014C374A0D}"/>
                </a:ext>
              </a:extLst>
            </p:cNvPr>
            <p:cNvSpPr/>
            <p:nvPr/>
          </p:nvSpPr>
          <p:spPr>
            <a:xfrm>
              <a:off x="981000" y="1454850"/>
              <a:ext cx="860700" cy="860700"/>
            </a:xfrm>
            <a:prstGeom prst="ellipse">
              <a:avLst/>
            </a:prstGeom>
            <a:solidFill>
              <a:srgbClr val="004F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8" name="Google Shape;2070;p43">
              <a:extLst>
                <a:ext uri="{FF2B5EF4-FFF2-40B4-BE49-F238E27FC236}">
                  <a16:creationId xmlns:a16="http://schemas.microsoft.com/office/drawing/2014/main" id="{F39DF7C1-1238-6426-2AD0-12DA6095372A}"/>
                </a:ext>
              </a:extLst>
            </p:cNvPr>
            <p:cNvCxnSpPr>
              <a:stCxn id="7" idx="4"/>
              <a:endCxn id="6" idx="0"/>
            </p:cNvCxnSpPr>
            <p:nvPr/>
          </p:nvCxnSpPr>
          <p:spPr>
            <a:xfrm>
              <a:off x="1411350" y="2315550"/>
              <a:ext cx="0" cy="380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9" name="Google Shape;2071;p43">
            <a:extLst>
              <a:ext uri="{FF2B5EF4-FFF2-40B4-BE49-F238E27FC236}">
                <a16:creationId xmlns:a16="http://schemas.microsoft.com/office/drawing/2014/main" id="{B870F5D0-487F-DC44-E07B-24CB2369DD60}"/>
              </a:ext>
            </a:extLst>
          </p:cNvPr>
          <p:cNvGrpSpPr/>
          <p:nvPr/>
        </p:nvGrpSpPr>
        <p:grpSpPr>
          <a:xfrm>
            <a:off x="6242702" y="1320649"/>
            <a:ext cx="2545594" cy="4466004"/>
            <a:chOff x="2564250" y="1454850"/>
            <a:chExt cx="1908300" cy="3281525"/>
          </a:xfrm>
        </p:grpSpPr>
        <p:sp>
          <p:nvSpPr>
            <p:cNvPr id="10" name="Google Shape;2072;p43">
              <a:extLst>
                <a:ext uri="{FF2B5EF4-FFF2-40B4-BE49-F238E27FC236}">
                  <a16:creationId xmlns:a16="http://schemas.microsoft.com/office/drawing/2014/main" id="{DEFB282D-9476-3CE7-E3A3-E28CE7A2C90C}"/>
                </a:ext>
              </a:extLst>
            </p:cNvPr>
            <p:cNvSpPr/>
            <p:nvPr/>
          </p:nvSpPr>
          <p:spPr>
            <a:xfrm>
              <a:off x="2564250" y="2696375"/>
              <a:ext cx="1908300" cy="2040000"/>
            </a:xfrm>
            <a:prstGeom prst="rect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Google Shape;2073;p43">
              <a:extLst>
                <a:ext uri="{FF2B5EF4-FFF2-40B4-BE49-F238E27FC236}">
                  <a16:creationId xmlns:a16="http://schemas.microsoft.com/office/drawing/2014/main" id="{FCCD16DD-F2C6-5DCC-8F20-0D89C159136A}"/>
                </a:ext>
              </a:extLst>
            </p:cNvPr>
            <p:cNvSpPr/>
            <p:nvPr/>
          </p:nvSpPr>
          <p:spPr>
            <a:xfrm>
              <a:off x="3088050" y="1454850"/>
              <a:ext cx="860700" cy="860700"/>
            </a:xfrm>
            <a:prstGeom prst="ellipse">
              <a:avLst/>
            </a:prstGeom>
            <a:solidFill>
              <a:srgbClr val="8EB4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2" name="Google Shape;2074;p43">
              <a:extLst>
                <a:ext uri="{FF2B5EF4-FFF2-40B4-BE49-F238E27FC236}">
                  <a16:creationId xmlns:a16="http://schemas.microsoft.com/office/drawing/2014/main" id="{FDD7BB25-7BE3-D1F0-A256-7F3384B4F5AB}"/>
                </a:ext>
              </a:extLst>
            </p:cNvPr>
            <p:cNvCxnSpPr>
              <a:stCxn id="11" idx="4"/>
              <a:endCxn id="10" idx="0"/>
            </p:cNvCxnSpPr>
            <p:nvPr/>
          </p:nvCxnSpPr>
          <p:spPr>
            <a:xfrm>
              <a:off x="3518400" y="2315550"/>
              <a:ext cx="0" cy="380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3" name="Google Shape;2075;p43">
            <a:extLst>
              <a:ext uri="{FF2B5EF4-FFF2-40B4-BE49-F238E27FC236}">
                <a16:creationId xmlns:a16="http://schemas.microsoft.com/office/drawing/2014/main" id="{4705CC17-CA0D-CD7C-DE3E-A3B02DDA6199}"/>
              </a:ext>
            </a:extLst>
          </p:cNvPr>
          <p:cNvGrpSpPr/>
          <p:nvPr/>
        </p:nvGrpSpPr>
        <p:grpSpPr>
          <a:xfrm>
            <a:off x="8990434" y="1320649"/>
            <a:ext cx="2545594" cy="4466004"/>
            <a:chOff x="4671300" y="1454850"/>
            <a:chExt cx="1908300" cy="3281525"/>
          </a:xfrm>
        </p:grpSpPr>
        <p:sp>
          <p:nvSpPr>
            <p:cNvPr id="14" name="Google Shape;2076;p43">
              <a:extLst>
                <a:ext uri="{FF2B5EF4-FFF2-40B4-BE49-F238E27FC236}">
                  <a16:creationId xmlns:a16="http://schemas.microsoft.com/office/drawing/2014/main" id="{671BB62B-58C1-3131-5C26-F0C1A22F72A7}"/>
                </a:ext>
              </a:extLst>
            </p:cNvPr>
            <p:cNvSpPr/>
            <p:nvPr/>
          </p:nvSpPr>
          <p:spPr>
            <a:xfrm>
              <a:off x="4671300" y="2696375"/>
              <a:ext cx="1908300" cy="2040000"/>
            </a:xfrm>
            <a:prstGeom prst="rect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Google Shape;2077;p43">
              <a:extLst>
                <a:ext uri="{FF2B5EF4-FFF2-40B4-BE49-F238E27FC236}">
                  <a16:creationId xmlns:a16="http://schemas.microsoft.com/office/drawing/2014/main" id="{8F0AE3DB-84B7-E8B0-CC54-B2F05624B57D}"/>
                </a:ext>
              </a:extLst>
            </p:cNvPr>
            <p:cNvSpPr/>
            <p:nvPr/>
          </p:nvSpPr>
          <p:spPr>
            <a:xfrm>
              <a:off x="5195100" y="1454850"/>
              <a:ext cx="860700" cy="860700"/>
            </a:xfrm>
            <a:prstGeom prst="ellipse">
              <a:avLst/>
            </a:prstGeom>
            <a:solidFill>
              <a:srgbClr val="4F81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6" name="Google Shape;2078;p43">
              <a:extLst>
                <a:ext uri="{FF2B5EF4-FFF2-40B4-BE49-F238E27FC236}">
                  <a16:creationId xmlns:a16="http://schemas.microsoft.com/office/drawing/2014/main" id="{D6805C18-0575-C2F1-6B70-763A544612E5}"/>
                </a:ext>
              </a:extLst>
            </p:cNvPr>
            <p:cNvCxnSpPr>
              <a:stCxn id="15" idx="4"/>
              <a:endCxn id="14" idx="0"/>
            </p:cNvCxnSpPr>
            <p:nvPr/>
          </p:nvCxnSpPr>
          <p:spPr>
            <a:xfrm>
              <a:off x="5625450" y="2315550"/>
              <a:ext cx="0" cy="380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8" name="Google Shape;2086;p43">
            <a:extLst>
              <a:ext uri="{FF2B5EF4-FFF2-40B4-BE49-F238E27FC236}">
                <a16:creationId xmlns:a16="http://schemas.microsoft.com/office/drawing/2014/main" id="{E8FF1881-8975-8C0E-C29A-553457DBE490}"/>
              </a:ext>
            </a:extLst>
          </p:cNvPr>
          <p:cNvSpPr txBox="1"/>
          <p:nvPr/>
        </p:nvSpPr>
        <p:spPr>
          <a:xfrm>
            <a:off x="903398" y="3983019"/>
            <a:ext cx="2246253" cy="1716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Roboto"/>
                <a:cs typeface="Segoe UI" panose="020B0502040204020203" pitchFamily="34" charset="0"/>
                <a:sym typeface="Roboto"/>
              </a:rPr>
              <a:t>SOFF Technical Specifications consideration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Roboto"/>
                <a:cs typeface="Segoe UI" panose="020B0502040204020203" pitchFamily="34" charset="0"/>
                <a:sym typeface="Roboto"/>
              </a:rPr>
              <a:t>WIGOS Manual New Design Principle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Roboto"/>
              <a:cs typeface="Segoe UI" panose="020B0502040204020203" pitchFamily="34" charset="0"/>
              <a:sym typeface="Roboto"/>
            </a:endParaRPr>
          </a:p>
        </p:txBody>
      </p:sp>
      <p:sp>
        <p:nvSpPr>
          <p:cNvPr id="19" name="Google Shape;2087;p43">
            <a:extLst>
              <a:ext uri="{FF2B5EF4-FFF2-40B4-BE49-F238E27FC236}">
                <a16:creationId xmlns:a16="http://schemas.microsoft.com/office/drawing/2014/main" id="{C25E9EF4-4BD2-9D42-2569-792693D6A995}"/>
              </a:ext>
            </a:extLst>
          </p:cNvPr>
          <p:cNvSpPr txBox="1"/>
          <p:nvPr/>
        </p:nvSpPr>
        <p:spPr>
          <a:xfrm>
            <a:off x="903398" y="3136900"/>
            <a:ext cx="2246253" cy="880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Amendments to WMO Regulatory Material</a:t>
            </a:r>
            <a:endParaRPr kumimoji="0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21" name="Google Shape;2090;p43">
            <a:extLst>
              <a:ext uri="{FF2B5EF4-FFF2-40B4-BE49-F238E27FC236}">
                <a16:creationId xmlns:a16="http://schemas.microsoft.com/office/drawing/2014/main" id="{939DF951-0479-9AA1-8A01-5D298A045A8B}"/>
              </a:ext>
            </a:extLst>
          </p:cNvPr>
          <p:cNvSpPr txBox="1"/>
          <p:nvPr/>
        </p:nvSpPr>
        <p:spPr>
          <a:xfrm>
            <a:off x="6392372" y="4131671"/>
            <a:ext cx="2246253" cy="1459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Roboto"/>
                <a:cs typeface="Segoe UI" panose="020B0502040204020203" pitchFamily="34" charset="0"/>
                <a:sym typeface="Roboto"/>
              </a:rPr>
              <a:t>Presentations and panel discussions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Roboto"/>
                <a:cs typeface="Segoe UI" panose="020B0502040204020203" pitchFamily="34" charset="0"/>
                <a:sym typeface="Roboto"/>
              </a:rPr>
              <a:t>Engagement with Members, industry representatives and the broader user community</a:t>
            </a:r>
          </a:p>
        </p:txBody>
      </p:sp>
      <p:sp>
        <p:nvSpPr>
          <p:cNvPr id="22" name="Google Shape;2091;p43">
            <a:extLst>
              <a:ext uri="{FF2B5EF4-FFF2-40B4-BE49-F238E27FC236}">
                <a16:creationId xmlns:a16="http://schemas.microsoft.com/office/drawing/2014/main" id="{91AE4945-7B8B-DBBA-0498-D96CF0D4E1F5}"/>
              </a:ext>
            </a:extLst>
          </p:cNvPr>
          <p:cNvSpPr txBox="1"/>
          <p:nvPr/>
        </p:nvSpPr>
        <p:spPr>
          <a:xfrm>
            <a:off x="6392372" y="3130980"/>
            <a:ext cx="2246253" cy="880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International Presence at TECO, MTWE</a:t>
            </a:r>
            <a:endParaRPr kumimoji="0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24" name="Google Shape;2094;p43">
            <a:extLst>
              <a:ext uri="{FF2B5EF4-FFF2-40B4-BE49-F238E27FC236}">
                <a16:creationId xmlns:a16="http://schemas.microsoft.com/office/drawing/2014/main" id="{B34F3550-2775-D029-BF18-13A935B022E4}"/>
              </a:ext>
            </a:extLst>
          </p:cNvPr>
          <p:cNvSpPr txBox="1"/>
          <p:nvPr/>
        </p:nvSpPr>
        <p:spPr>
          <a:xfrm>
            <a:off x="9122445" y="3969329"/>
            <a:ext cx="2281572" cy="1739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Roboto"/>
                <a:cs typeface="Segoe UI" panose="020B0502040204020203" pitchFamily="34" charset="0"/>
                <a:sym typeface="Roboto"/>
              </a:rPr>
              <a:t>Information sharing among stakeholders </a:t>
            </a: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via presentations and focused discussions to establish common ground/baseline Day 1: Observing Systems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Day 2: Policies, Practices, and Standards</a:t>
            </a:r>
          </a:p>
        </p:txBody>
      </p:sp>
      <p:sp>
        <p:nvSpPr>
          <p:cNvPr id="25" name="Google Shape;2095;p43">
            <a:extLst>
              <a:ext uri="{FF2B5EF4-FFF2-40B4-BE49-F238E27FC236}">
                <a16:creationId xmlns:a16="http://schemas.microsoft.com/office/drawing/2014/main" id="{223539E0-1F8E-A5A3-3CEE-BD10A4C5D1E4}"/>
              </a:ext>
            </a:extLst>
          </p:cNvPr>
          <p:cNvSpPr txBox="1"/>
          <p:nvPr/>
        </p:nvSpPr>
        <p:spPr>
          <a:xfrm>
            <a:off x="8990434" y="3130980"/>
            <a:ext cx="2545594" cy="880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Virtual International Workshop Hosted</a:t>
            </a:r>
            <a:endParaRPr kumimoji="0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grpSp>
        <p:nvGrpSpPr>
          <p:cNvPr id="26" name="Google Shape;2079;p43">
            <a:extLst>
              <a:ext uri="{FF2B5EF4-FFF2-40B4-BE49-F238E27FC236}">
                <a16:creationId xmlns:a16="http://schemas.microsoft.com/office/drawing/2014/main" id="{3F688622-A531-F5C0-67D8-A9BF23C00342}"/>
              </a:ext>
            </a:extLst>
          </p:cNvPr>
          <p:cNvGrpSpPr/>
          <p:nvPr/>
        </p:nvGrpSpPr>
        <p:grpSpPr>
          <a:xfrm>
            <a:off x="3498215" y="1320649"/>
            <a:ext cx="2545594" cy="4466004"/>
            <a:chOff x="6778350" y="1454850"/>
            <a:chExt cx="1908300" cy="3281525"/>
          </a:xfrm>
        </p:grpSpPr>
        <p:sp>
          <p:nvSpPr>
            <p:cNvPr id="27" name="Google Shape;2080;p43">
              <a:extLst>
                <a:ext uri="{FF2B5EF4-FFF2-40B4-BE49-F238E27FC236}">
                  <a16:creationId xmlns:a16="http://schemas.microsoft.com/office/drawing/2014/main" id="{4CE1BE47-8862-0D74-6826-3A1D7BECFACD}"/>
                </a:ext>
              </a:extLst>
            </p:cNvPr>
            <p:cNvSpPr/>
            <p:nvPr/>
          </p:nvSpPr>
          <p:spPr>
            <a:xfrm>
              <a:off x="6778350" y="2696375"/>
              <a:ext cx="1908300" cy="2040000"/>
            </a:xfrm>
            <a:prstGeom prst="rect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Google Shape;2081;p43">
              <a:extLst>
                <a:ext uri="{FF2B5EF4-FFF2-40B4-BE49-F238E27FC236}">
                  <a16:creationId xmlns:a16="http://schemas.microsoft.com/office/drawing/2014/main" id="{672F9B2A-80F1-AA36-346A-91A667B52563}"/>
                </a:ext>
              </a:extLst>
            </p:cNvPr>
            <p:cNvSpPr/>
            <p:nvPr/>
          </p:nvSpPr>
          <p:spPr>
            <a:xfrm>
              <a:off x="7302150" y="1454850"/>
              <a:ext cx="860700" cy="860700"/>
            </a:xfrm>
            <a:prstGeom prst="ellipse">
              <a:avLst/>
            </a:prstGeom>
            <a:solidFill>
              <a:srgbClr val="558E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29" name="Google Shape;2082;p43">
              <a:extLst>
                <a:ext uri="{FF2B5EF4-FFF2-40B4-BE49-F238E27FC236}">
                  <a16:creationId xmlns:a16="http://schemas.microsoft.com/office/drawing/2014/main" id="{049175B5-738C-2DCF-4665-E3BE05507960}"/>
                </a:ext>
              </a:extLst>
            </p:cNvPr>
            <p:cNvCxnSpPr>
              <a:stCxn id="28" idx="4"/>
              <a:endCxn id="27" idx="0"/>
            </p:cNvCxnSpPr>
            <p:nvPr/>
          </p:nvCxnSpPr>
          <p:spPr>
            <a:xfrm>
              <a:off x="7732500" y="2315550"/>
              <a:ext cx="0" cy="380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1" name="Google Shape;2098;p43">
            <a:extLst>
              <a:ext uri="{FF2B5EF4-FFF2-40B4-BE49-F238E27FC236}">
                <a16:creationId xmlns:a16="http://schemas.microsoft.com/office/drawing/2014/main" id="{070C9497-F66F-9C10-D16B-FF9049A4F216}"/>
              </a:ext>
            </a:extLst>
          </p:cNvPr>
          <p:cNvSpPr txBox="1"/>
          <p:nvPr/>
        </p:nvSpPr>
        <p:spPr>
          <a:xfrm>
            <a:off x="3574672" y="4011799"/>
            <a:ext cx="2392677" cy="1666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Analysis of Members c</a:t>
            </a:r>
            <a:r>
              <a:rPr kumimoji="0" lang="en-CA" sz="13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urrent</a:t>
            </a:r>
            <a:r>
              <a:rPr kumimoji="0" lang="en-CA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, planned, and potential approaches to enhance the environmental sustainability of observations in meteorological, hydrological, atmospheric chemistry, and marine domains</a:t>
            </a:r>
            <a:endParaRPr kumimoji="0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Roboto"/>
              <a:cs typeface="Segoe UI" panose="020B0502040204020203" pitchFamily="34" charset="0"/>
              <a:sym typeface="Roboto"/>
            </a:endParaRPr>
          </a:p>
        </p:txBody>
      </p:sp>
      <p:sp>
        <p:nvSpPr>
          <p:cNvPr id="32" name="Google Shape;2099;p43">
            <a:extLst>
              <a:ext uri="{FF2B5EF4-FFF2-40B4-BE49-F238E27FC236}">
                <a16:creationId xmlns:a16="http://schemas.microsoft.com/office/drawing/2014/main" id="{1FE03CBE-C698-8CB3-301F-13A5F28E76B2}"/>
              </a:ext>
            </a:extLst>
          </p:cNvPr>
          <p:cNvSpPr txBox="1"/>
          <p:nvPr/>
        </p:nvSpPr>
        <p:spPr>
          <a:xfrm>
            <a:off x="3647885" y="3130980"/>
            <a:ext cx="2246253" cy="880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International Benchmarking Survey Complete</a:t>
            </a:r>
            <a:endParaRPr kumimoji="0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EE8F9B2-083D-9E89-6C1B-26BA1F420941}"/>
              </a:ext>
            </a:extLst>
          </p:cNvPr>
          <p:cNvSpPr txBox="1"/>
          <p:nvPr/>
        </p:nvSpPr>
        <p:spPr>
          <a:xfrm>
            <a:off x="2251334" y="6020326"/>
            <a:ext cx="9380192" cy="369332"/>
          </a:xfrm>
          <a:prstGeom prst="rect">
            <a:avLst/>
          </a:prstGeom>
          <a:solidFill>
            <a:srgbClr val="004F9E"/>
          </a:solidFill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Tahoma"/>
                <a:cs typeface="Segoe UI"/>
              </a:rPr>
              <a:t>…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Tahoma"/>
                <a:cs typeface="Segoe UI"/>
              </a:rPr>
              <a:t>including reports published for the WMO Survey, Virtual Workshop, and TECO/MTWE  </a:t>
            </a: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Tahoma"/>
              <a:cs typeface="Segoe UI"/>
            </a:endParaRPr>
          </a:p>
        </p:txBody>
      </p:sp>
      <p:pic>
        <p:nvPicPr>
          <p:cNvPr id="36" name="Graphic 35" descr="Online meeting with solid fill">
            <a:extLst>
              <a:ext uri="{FF2B5EF4-FFF2-40B4-BE49-F238E27FC236}">
                <a16:creationId xmlns:a16="http://schemas.microsoft.com/office/drawing/2014/main" id="{114699BA-114B-1D70-FCDB-75A5FB7215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903231" y="1546336"/>
            <a:ext cx="720000" cy="720000"/>
          </a:xfrm>
          <a:prstGeom prst="rect">
            <a:avLst/>
          </a:prstGeom>
        </p:spPr>
      </p:pic>
      <p:pic>
        <p:nvPicPr>
          <p:cNvPr id="38" name="Graphic 37" descr="Teacher with solid fill">
            <a:extLst>
              <a:ext uri="{FF2B5EF4-FFF2-40B4-BE49-F238E27FC236}">
                <a16:creationId xmlns:a16="http://schemas.microsoft.com/office/drawing/2014/main" id="{54D2C56B-DD4B-FA49-A92B-B41653FDA6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155498" y="1546335"/>
            <a:ext cx="720000" cy="720000"/>
          </a:xfrm>
          <a:prstGeom prst="rect">
            <a:avLst/>
          </a:prstGeom>
        </p:spPr>
      </p:pic>
      <p:pic>
        <p:nvPicPr>
          <p:cNvPr id="40" name="Graphic 39" descr="Clipboard with solid fill">
            <a:extLst>
              <a:ext uri="{FF2B5EF4-FFF2-40B4-BE49-F238E27FC236}">
                <a16:creationId xmlns:a16="http://schemas.microsoft.com/office/drawing/2014/main" id="{A00E0D0B-AFFA-57F3-E375-CFE1DAA9BAB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411011" y="1557361"/>
            <a:ext cx="720000" cy="720000"/>
          </a:xfrm>
          <a:prstGeom prst="rect">
            <a:avLst/>
          </a:prstGeom>
        </p:spPr>
      </p:pic>
      <p:pic>
        <p:nvPicPr>
          <p:cNvPr id="42" name="Graphic 41" descr="Closed book with solid fill">
            <a:extLst>
              <a:ext uri="{FF2B5EF4-FFF2-40B4-BE49-F238E27FC236}">
                <a16:creationId xmlns:a16="http://schemas.microsoft.com/office/drawing/2014/main" id="{DF2C5157-B13E-F569-38E8-C9E8A156724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666524" y="1552256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1872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C9C4C-9607-458A-895F-B69958A7D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583374"/>
          </a:xfrm>
        </p:spPr>
        <p:txBody>
          <a:bodyPr>
            <a:noAutofit/>
          </a:bodyPr>
          <a:lstStyle/>
          <a:p>
            <a:pPr algn="l"/>
            <a:r>
              <a:rPr lang="en-US" sz="2400" b="1">
                <a:latin typeface="Segoe UI" panose="020B0502040204020203" pitchFamily="34" charset="0"/>
                <a:cs typeface="Segoe UI" panose="020B0502040204020203" pitchFamily="34" charset="0"/>
              </a:rPr>
              <a:t>The WMO Strategic Plan for 2024-2027 provides a backdrop for continued collaboration and progress under the guidance of INFCOM</a:t>
            </a:r>
            <a:endParaRPr lang="en-CH" sz="2400" b="1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F555037-49CE-72D1-0ACD-C46FD1FBD6D8}"/>
              </a:ext>
            </a:extLst>
          </p:cNvPr>
          <p:cNvCxnSpPr>
            <a:cxnSpLocks/>
          </p:cNvCxnSpPr>
          <p:nvPr/>
        </p:nvCxnSpPr>
        <p:spPr>
          <a:xfrm flipV="1">
            <a:off x="513598" y="1097155"/>
            <a:ext cx="11060421" cy="18288"/>
          </a:xfrm>
          <a:prstGeom prst="line">
            <a:avLst/>
          </a:prstGeom>
          <a:noFill/>
          <a:ln w="25400" cap="flat" cmpd="sng" algn="ctr">
            <a:solidFill>
              <a:srgbClr val="004F9E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51F8183B-4B2B-E69C-5956-7B89183ADC1C}"/>
              </a:ext>
            </a:extLst>
          </p:cNvPr>
          <p:cNvSpPr txBox="1"/>
          <p:nvPr/>
        </p:nvSpPr>
        <p:spPr>
          <a:xfrm>
            <a:off x="609600" y="2171110"/>
            <a:ext cx="92867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0" u="none" strike="noStrike" baseline="0">
                <a:solidFill>
                  <a:srgbClr val="000000"/>
                </a:solidFill>
                <a:latin typeface="Verdana" panose="020B0604030504040204" pitchFamily="34" charset="0"/>
              </a:rPr>
              <a:t>Objective 2.1</a:t>
            </a:r>
            <a:r>
              <a:rPr lang="en-US" b="1">
                <a:solidFill>
                  <a:srgbClr val="000000"/>
                </a:solidFill>
                <a:latin typeface="Verdana" panose="020B0604030504040204" pitchFamily="34" charset="0"/>
              </a:rPr>
              <a:t>:</a:t>
            </a:r>
            <a:r>
              <a:rPr lang="en-US" sz="1800" i="0" u="none" strike="noStrike" baseline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n-US" sz="1800" b="1" i="0" u="none" strike="noStrike" baseline="0">
                <a:solidFill>
                  <a:srgbClr val="000000"/>
                </a:solidFill>
                <a:latin typeface="Verdana" panose="020B0604030504040204" pitchFamily="34" charset="0"/>
              </a:rPr>
              <a:t>Optimize the acquisition of Earth system observation data through the WMO Integrated Global Observing System (WIGOS) </a:t>
            </a:r>
            <a:endParaRPr lang="en-CA" b="1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26927FF-9FF8-31FE-F795-1EC29C2D0A64}"/>
              </a:ext>
            </a:extLst>
          </p:cNvPr>
          <p:cNvSpPr txBox="1"/>
          <p:nvPr/>
        </p:nvSpPr>
        <p:spPr>
          <a:xfrm>
            <a:off x="1435261" y="2933286"/>
            <a:ext cx="101387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i="0" u="none" strike="noStrike" baseline="0">
                <a:solidFill>
                  <a:srgbClr val="000000"/>
                </a:solidFill>
                <a:latin typeface="Verdana" panose="020B0604030504040204" pitchFamily="34" charset="0"/>
              </a:rPr>
              <a:t>Environmentally sustainable design of WMO observing programmes ensured </a:t>
            </a:r>
            <a:endParaRPr lang="en-CA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4EB791C-01C7-9F62-412B-08A21501CD53}"/>
              </a:ext>
            </a:extLst>
          </p:cNvPr>
          <p:cNvSpPr txBox="1"/>
          <p:nvPr/>
        </p:nvSpPr>
        <p:spPr>
          <a:xfrm>
            <a:off x="609599" y="1458807"/>
            <a:ext cx="9930047" cy="646331"/>
          </a:xfrm>
          <a:prstGeom prst="rect">
            <a:avLst/>
          </a:prstGeom>
          <a:solidFill>
            <a:srgbClr val="4F81BD"/>
          </a:solidFill>
        </p:spPr>
        <p:txBody>
          <a:bodyPr wrap="square">
            <a:spAutoFit/>
          </a:bodyPr>
          <a:lstStyle/>
          <a:p>
            <a:r>
              <a:rPr lang="en-US" sz="1800" b="1" i="0" u="none" strike="noStrike" baseline="0">
                <a:solidFill>
                  <a:schemeClr val="bg1"/>
                </a:solidFill>
                <a:latin typeface="Verdana" panose="020B0604030504040204" pitchFamily="34" charset="0"/>
              </a:rPr>
              <a:t>Goal 2: </a:t>
            </a:r>
            <a:r>
              <a:rPr lang="en-US" sz="1800" i="0" u="none" strike="noStrike" baseline="0">
                <a:solidFill>
                  <a:schemeClr val="bg1"/>
                </a:solidFill>
                <a:latin typeface="Verdana" panose="020B0604030504040204" pitchFamily="34" charset="0"/>
              </a:rPr>
              <a:t>Enhance Earth system observations and predictions: Strengthening the technical foundation for the future 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E226B16-AC8A-CB5D-09CF-1B55E1D72849}"/>
              </a:ext>
            </a:extLst>
          </p:cNvPr>
          <p:cNvCxnSpPr>
            <a:cxnSpLocks/>
          </p:cNvCxnSpPr>
          <p:nvPr/>
        </p:nvCxnSpPr>
        <p:spPr>
          <a:xfrm>
            <a:off x="1157469" y="2829016"/>
            <a:ext cx="0" cy="27736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3B955D8D-202C-4CBA-CEC6-2D1040339E7B}"/>
              </a:ext>
            </a:extLst>
          </p:cNvPr>
          <p:cNvCxnSpPr/>
          <p:nvPr/>
        </p:nvCxnSpPr>
        <p:spPr>
          <a:xfrm>
            <a:off x="1145894" y="3106377"/>
            <a:ext cx="27779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145C466B-732B-C66E-803B-0DA9455BB1E1}"/>
              </a:ext>
            </a:extLst>
          </p:cNvPr>
          <p:cNvSpPr txBox="1"/>
          <p:nvPr/>
        </p:nvSpPr>
        <p:spPr>
          <a:xfrm>
            <a:off x="617983" y="4349211"/>
            <a:ext cx="92867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0" u="none" strike="noStrike" baseline="0">
                <a:solidFill>
                  <a:srgbClr val="000000"/>
                </a:solidFill>
                <a:latin typeface="Verdana" panose="020B0604030504040204" pitchFamily="34" charset="0"/>
              </a:rPr>
              <a:t>Objective 5.</a:t>
            </a:r>
            <a:r>
              <a:rPr lang="en-US" b="1">
                <a:solidFill>
                  <a:srgbClr val="000000"/>
                </a:solidFill>
                <a:latin typeface="Verdana" panose="020B0604030504040204" pitchFamily="34" charset="0"/>
              </a:rPr>
              <a:t>4:</a:t>
            </a:r>
            <a:r>
              <a:rPr lang="en-US" sz="1800" i="0" u="none" strike="noStrike" baseline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n-US" sz="1800" b="1" i="0" u="none" strike="noStrike" baseline="0">
                <a:solidFill>
                  <a:srgbClr val="000000"/>
                </a:solidFill>
                <a:latin typeface="Verdana" panose="020B0604030504040204" pitchFamily="34" charset="0"/>
              </a:rPr>
              <a:t>Environmental sustainability</a:t>
            </a:r>
            <a:endParaRPr lang="en-CA" b="1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FBC85FC-F22B-3675-B78A-C32B7ED17BEB}"/>
              </a:ext>
            </a:extLst>
          </p:cNvPr>
          <p:cNvSpPr txBox="1"/>
          <p:nvPr/>
        </p:nvSpPr>
        <p:spPr>
          <a:xfrm>
            <a:off x="1443644" y="4891466"/>
            <a:ext cx="1013875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i="0" u="none" strike="noStrike" baseline="0">
                <a:solidFill>
                  <a:srgbClr val="000000"/>
                </a:solidFill>
                <a:latin typeface="Verdana" panose="020B0604030504040204" pitchFamily="34" charset="0"/>
              </a:rPr>
              <a:t>Develop, publish and initiate implementation of a plan to achieve Net Zero, to include green and effective travel, green building, green IT and green supply chains </a:t>
            </a:r>
            <a:endParaRPr lang="en-CA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FFE0E7FB-B0D4-3752-96BC-D5EBCC2AC252}"/>
              </a:ext>
            </a:extLst>
          </p:cNvPr>
          <p:cNvSpPr txBox="1"/>
          <p:nvPr/>
        </p:nvSpPr>
        <p:spPr>
          <a:xfrm>
            <a:off x="617982" y="3636908"/>
            <a:ext cx="9930047" cy="646331"/>
          </a:xfrm>
          <a:prstGeom prst="rect">
            <a:avLst/>
          </a:prstGeom>
          <a:solidFill>
            <a:srgbClr val="4F81BD"/>
          </a:solidFill>
        </p:spPr>
        <p:txBody>
          <a:bodyPr wrap="square">
            <a:spAutoFit/>
          </a:bodyPr>
          <a:lstStyle/>
          <a:p>
            <a:r>
              <a:rPr lang="en-US" sz="1800" b="1" i="0" u="none" strike="noStrike" baseline="0">
                <a:solidFill>
                  <a:schemeClr val="bg1"/>
                </a:solidFill>
                <a:latin typeface="Verdana" panose="020B0604030504040204" pitchFamily="34" charset="0"/>
              </a:rPr>
              <a:t>Goal 5: </a:t>
            </a:r>
            <a:r>
              <a:rPr lang="en-US" sz="1800" b="0" i="0" u="none" strike="noStrike" baseline="0">
                <a:solidFill>
                  <a:schemeClr val="bg1"/>
                </a:solidFill>
                <a:latin typeface="Verdana" panose="020B0604030504040204" pitchFamily="34" charset="0"/>
              </a:rPr>
              <a:t>Strategic realignment of WMO structure and programmes for effective policy- and decision-making and implementation </a:t>
            </a:r>
            <a:endParaRPr lang="en-US" sz="1800" i="0" u="none" strike="noStrike" baseline="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0D1DB131-2619-1DDA-2AB4-8F0AA16CEBE6}"/>
              </a:ext>
            </a:extLst>
          </p:cNvPr>
          <p:cNvCxnSpPr>
            <a:cxnSpLocks/>
          </p:cNvCxnSpPr>
          <p:nvPr/>
        </p:nvCxnSpPr>
        <p:spPr>
          <a:xfrm>
            <a:off x="1165852" y="4787196"/>
            <a:ext cx="0" cy="27736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BCC51EBB-FE26-6193-7C57-D13578DAC231}"/>
              </a:ext>
            </a:extLst>
          </p:cNvPr>
          <p:cNvCxnSpPr/>
          <p:nvPr/>
        </p:nvCxnSpPr>
        <p:spPr>
          <a:xfrm>
            <a:off x="1154277" y="5064557"/>
            <a:ext cx="27779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98917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344807-2285-80CA-5981-E880DBE524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41EEDDB-A198-CD32-9684-7D98AA4F30AC}"/>
              </a:ext>
            </a:extLst>
          </p:cNvPr>
          <p:cNvCxnSpPr>
            <a:cxnSpLocks/>
          </p:cNvCxnSpPr>
          <p:nvPr/>
        </p:nvCxnSpPr>
        <p:spPr>
          <a:xfrm flipV="1">
            <a:off x="513599" y="1020788"/>
            <a:ext cx="11060421" cy="18288"/>
          </a:xfrm>
          <a:prstGeom prst="line">
            <a:avLst/>
          </a:prstGeom>
          <a:noFill/>
          <a:ln w="25400" cap="flat" cmpd="sng" algn="ctr">
            <a:solidFill>
              <a:srgbClr val="004F9E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5" name="Title 1">
            <a:extLst>
              <a:ext uri="{FF2B5EF4-FFF2-40B4-BE49-F238E27FC236}">
                <a16:creationId xmlns:a16="http://schemas.microsoft.com/office/drawing/2014/main" id="{E2FC40C8-D14C-6608-EDF2-35B9B2F84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583374"/>
          </a:xfrm>
        </p:spPr>
        <p:txBody>
          <a:bodyPr>
            <a:noAutofit/>
          </a:bodyPr>
          <a:lstStyle/>
          <a:p>
            <a:pPr algn="l"/>
            <a:r>
              <a:rPr lang="en-US" sz="2800" b="1">
                <a:latin typeface="Segoe UI"/>
                <a:cs typeface="Segoe UI"/>
              </a:rPr>
              <a:t>INFCOM-3 Decisions</a:t>
            </a:r>
            <a:endParaRPr lang="en-CH" sz="2800" b="1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Google Shape;2720;p49">
            <a:extLst>
              <a:ext uri="{FF2B5EF4-FFF2-40B4-BE49-F238E27FC236}">
                <a16:creationId xmlns:a16="http://schemas.microsoft.com/office/drawing/2014/main" id="{3AE7FC29-EE6C-DDE8-F6E4-501154E6243A}"/>
              </a:ext>
            </a:extLst>
          </p:cNvPr>
          <p:cNvSpPr/>
          <p:nvPr/>
        </p:nvSpPr>
        <p:spPr>
          <a:xfrm>
            <a:off x="3390377" y="2262146"/>
            <a:ext cx="7932346" cy="756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7" name="Google Shape;2721;p49">
            <a:extLst>
              <a:ext uri="{FF2B5EF4-FFF2-40B4-BE49-F238E27FC236}">
                <a16:creationId xmlns:a16="http://schemas.microsoft.com/office/drawing/2014/main" id="{B8EE0881-4DBB-4B97-9F5E-AA5C5D0F568C}"/>
              </a:ext>
            </a:extLst>
          </p:cNvPr>
          <p:cNvSpPr/>
          <p:nvPr/>
        </p:nvSpPr>
        <p:spPr>
          <a:xfrm>
            <a:off x="736600" y="2262146"/>
            <a:ext cx="3314482" cy="756000"/>
          </a:xfrm>
          <a:prstGeom prst="homePlate">
            <a:avLst>
              <a:gd name="adj" fmla="val 50000"/>
            </a:avLst>
          </a:prstGeom>
          <a:solidFill>
            <a:srgbClr val="4F81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8" name="Google Shape;2722;p49">
            <a:extLst>
              <a:ext uri="{FF2B5EF4-FFF2-40B4-BE49-F238E27FC236}">
                <a16:creationId xmlns:a16="http://schemas.microsoft.com/office/drawing/2014/main" id="{1D4D0B87-F3F6-BA02-5AD1-72E52656F12A}"/>
              </a:ext>
            </a:extLst>
          </p:cNvPr>
          <p:cNvSpPr txBox="1"/>
          <p:nvPr/>
        </p:nvSpPr>
        <p:spPr>
          <a:xfrm>
            <a:off x="1038847" y="2438171"/>
            <a:ext cx="2527939" cy="403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Fira Sans Extra Condensed"/>
                <a:cs typeface="Segoe UI" panose="020B0502040204020203" pitchFamily="34" charset="0"/>
                <a:sym typeface="Fira Sans Extra Condensed"/>
              </a:rPr>
              <a:t>Guidance</a:t>
            </a:r>
            <a:endParaRPr kumimoji="0" sz="2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 panose="020B0502040204020203" pitchFamily="34" charset="0"/>
              <a:ea typeface="Fira Sans Extra Condensed"/>
              <a:cs typeface="Segoe UI" panose="020B0502040204020203" pitchFamily="34" charset="0"/>
              <a:sym typeface="Fira Sans Extra Condensed"/>
            </a:endParaRPr>
          </a:p>
        </p:txBody>
      </p:sp>
      <p:sp>
        <p:nvSpPr>
          <p:cNvPr id="9" name="Google Shape;2723;p49">
            <a:extLst>
              <a:ext uri="{FF2B5EF4-FFF2-40B4-BE49-F238E27FC236}">
                <a16:creationId xmlns:a16="http://schemas.microsoft.com/office/drawing/2014/main" id="{EB92CC14-7DFF-653B-9B2F-5B9A79ADEEB0}"/>
              </a:ext>
            </a:extLst>
          </p:cNvPr>
          <p:cNvSpPr/>
          <p:nvPr/>
        </p:nvSpPr>
        <p:spPr>
          <a:xfrm>
            <a:off x="10451259" y="2348463"/>
            <a:ext cx="583367" cy="583367"/>
          </a:xfrm>
          <a:custGeom>
            <a:avLst/>
            <a:gdLst/>
            <a:ahLst/>
            <a:cxnLst/>
            <a:rect l="l" t="t" r="r" b="b"/>
            <a:pathLst>
              <a:path w="13967" h="13967" extrusionOk="0">
                <a:moveTo>
                  <a:pt x="6990" y="0"/>
                </a:moveTo>
                <a:cubicBezTo>
                  <a:pt x="3132" y="0"/>
                  <a:pt x="1" y="3120"/>
                  <a:pt x="1" y="6977"/>
                </a:cubicBezTo>
                <a:cubicBezTo>
                  <a:pt x="1" y="10835"/>
                  <a:pt x="3132" y="13966"/>
                  <a:pt x="6990" y="13966"/>
                </a:cubicBezTo>
                <a:cubicBezTo>
                  <a:pt x="10847" y="13966"/>
                  <a:pt x="13967" y="10835"/>
                  <a:pt x="13967" y="6977"/>
                </a:cubicBezTo>
                <a:cubicBezTo>
                  <a:pt x="13967" y="3120"/>
                  <a:pt x="10847" y="0"/>
                  <a:pt x="6990" y="0"/>
                </a:cubicBezTo>
                <a:close/>
              </a:path>
            </a:pathLst>
          </a:custGeom>
          <a:solidFill>
            <a:srgbClr val="F6FAFA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kumimoji="0" sz="2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10" name="Google Shape;2725;p49">
            <a:extLst>
              <a:ext uri="{FF2B5EF4-FFF2-40B4-BE49-F238E27FC236}">
                <a16:creationId xmlns:a16="http://schemas.microsoft.com/office/drawing/2014/main" id="{6DAC3671-0F1B-12A0-30BC-B74F633CB824}"/>
              </a:ext>
            </a:extLst>
          </p:cNvPr>
          <p:cNvSpPr txBox="1"/>
          <p:nvPr/>
        </p:nvSpPr>
        <p:spPr>
          <a:xfrm flipH="1">
            <a:off x="4175270" y="2262146"/>
            <a:ext cx="6151801" cy="7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100"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To recognize Members’ need for guidance material on environmentally sustainable practices</a:t>
            </a:r>
          </a:p>
        </p:txBody>
      </p:sp>
      <p:sp>
        <p:nvSpPr>
          <p:cNvPr id="11" name="Google Shape;2727;p49">
            <a:extLst>
              <a:ext uri="{FF2B5EF4-FFF2-40B4-BE49-F238E27FC236}">
                <a16:creationId xmlns:a16="http://schemas.microsoft.com/office/drawing/2014/main" id="{AD6C6546-B75C-47A7-56BA-B6C75FA10D6C}"/>
              </a:ext>
            </a:extLst>
          </p:cNvPr>
          <p:cNvSpPr/>
          <p:nvPr/>
        </p:nvSpPr>
        <p:spPr>
          <a:xfrm>
            <a:off x="3390377" y="3170193"/>
            <a:ext cx="7932346" cy="756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12" name="Google Shape;2728;p49">
            <a:extLst>
              <a:ext uri="{FF2B5EF4-FFF2-40B4-BE49-F238E27FC236}">
                <a16:creationId xmlns:a16="http://schemas.microsoft.com/office/drawing/2014/main" id="{C1071DE7-C1DD-B7F2-322C-E73677A06821}"/>
              </a:ext>
            </a:extLst>
          </p:cNvPr>
          <p:cNvSpPr/>
          <p:nvPr/>
        </p:nvSpPr>
        <p:spPr>
          <a:xfrm>
            <a:off x="736600" y="3170193"/>
            <a:ext cx="3314482" cy="756000"/>
          </a:xfrm>
          <a:prstGeom prst="homePlate">
            <a:avLst>
              <a:gd name="adj" fmla="val 50000"/>
            </a:avLst>
          </a:prstGeom>
          <a:solidFill>
            <a:srgbClr val="004F9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13" name="Google Shape;2729;p49">
            <a:extLst>
              <a:ext uri="{FF2B5EF4-FFF2-40B4-BE49-F238E27FC236}">
                <a16:creationId xmlns:a16="http://schemas.microsoft.com/office/drawing/2014/main" id="{50200527-D1E2-5838-ED2F-EB7494783948}"/>
              </a:ext>
            </a:extLst>
          </p:cNvPr>
          <p:cNvSpPr txBox="1"/>
          <p:nvPr/>
        </p:nvSpPr>
        <p:spPr>
          <a:xfrm>
            <a:off x="1038847" y="3340300"/>
            <a:ext cx="2527939" cy="415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Fira Sans Extra Condensed"/>
                <a:cs typeface="Segoe UI" panose="020B0502040204020203" pitchFamily="34" charset="0"/>
                <a:sym typeface="Fira Sans Extra Condensed"/>
              </a:rPr>
              <a:t>Cooperation</a:t>
            </a:r>
            <a:endParaRPr kumimoji="0" sz="2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 panose="020B0502040204020203" pitchFamily="34" charset="0"/>
              <a:ea typeface="Fira Sans Extra Condensed"/>
              <a:cs typeface="Segoe UI" panose="020B0502040204020203" pitchFamily="34" charset="0"/>
              <a:sym typeface="Fira Sans Extra Condensed"/>
            </a:endParaRPr>
          </a:p>
        </p:txBody>
      </p:sp>
      <p:sp>
        <p:nvSpPr>
          <p:cNvPr id="14" name="Google Shape;2730;p49">
            <a:extLst>
              <a:ext uri="{FF2B5EF4-FFF2-40B4-BE49-F238E27FC236}">
                <a16:creationId xmlns:a16="http://schemas.microsoft.com/office/drawing/2014/main" id="{84FD0113-0410-68FA-8D95-DE62544A564A}"/>
              </a:ext>
            </a:extLst>
          </p:cNvPr>
          <p:cNvSpPr/>
          <p:nvPr/>
        </p:nvSpPr>
        <p:spPr>
          <a:xfrm>
            <a:off x="10451259" y="3256510"/>
            <a:ext cx="583367" cy="583367"/>
          </a:xfrm>
          <a:custGeom>
            <a:avLst/>
            <a:gdLst/>
            <a:ahLst/>
            <a:cxnLst/>
            <a:rect l="l" t="t" r="r" b="b"/>
            <a:pathLst>
              <a:path w="13967" h="13967" extrusionOk="0">
                <a:moveTo>
                  <a:pt x="6990" y="0"/>
                </a:moveTo>
                <a:cubicBezTo>
                  <a:pt x="3132" y="0"/>
                  <a:pt x="1" y="3120"/>
                  <a:pt x="1" y="6977"/>
                </a:cubicBezTo>
                <a:cubicBezTo>
                  <a:pt x="1" y="10835"/>
                  <a:pt x="3132" y="13966"/>
                  <a:pt x="6990" y="13966"/>
                </a:cubicBezTo>
                <a:cubicBezTo>
                  <a:pt x="10847" y="13966"/>
                  <a:pt x="13967" y="10835"/>
                  <a:pt x="13967" y="6977"/>
                </a:cubicBezTo>
                <a:cubicBezTo>
                  <a:pt x="13967" y="3120"/>
                  <a:pt x="10847" y="0"/>
                  <a:pt x="6990" y="0"/>
                </a:cubicBezTo>
                <a:close/>
              </a:path>
            </a:pathLst>
          </a:custGeom>
          <a:solidFill>
            <a:srgbClr val="F6FAFA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kumimoji="0" sz="2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15" name="Google Shape;2732;p49">
            <a:extLst>
              <a:ext uri="{FF2B5EF4-FFF2-40B4-BE49-F238E27FC236}">
                <a16:creationId xmlns:a16="http://schemas.microsoft.com/office/drawing/2014/main" id="{FB714735-5558-689E-FC23-BFE06AB4C966}"/>
              </a:ext>
            </a:extLst>
          </p:cNvPr>
          <p:cNvSpPr txBox="1"/>
          <p:nvPr/>
        </p:nvSpPr>
        <p:spPr>
          <a:xfrm flipH="1">
            <a:off x="4178298" y="3170193"/>
            <a:ext cx="6151801" cy="7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To recognize the importance of cooperating with industry on observing systems and methods</a:t>
            </a:r>
          </a:p>
        </p:txBody>
      </p:sp>
      <p:sp>
        <p:nvSpPr>
          <p:cNvPr id="16" name="Google Shape;2734;p49">
            <a:extLst>
              <a:ext uri="{FF2B5EF4-FFF2-40B4-BE49-F238E27FC236}">
                <a16:creationId xmlns:a16="http://schemas.microsoft.com/office/drawing/2014/main" id="{82B45270-0575-8654-D91C-AE7ADFE64855}"/>
              </a:ext>
            </a:extLst>
          </p:cNvPr>
          <p:cNvSpPr/>
          <p:nvPr/>
        </p:nvSpPr>
        <p:spPr>
          <a:xfrm>
            <a:off x="3390377" y="4078239"/>
            <a:ext cx="7932346" cy="756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17" name="Google Shape;2735;p49">
            <a:extLst>
              <a:ext uri="{FF2B5EF4-FFF2-40B4-BE49-F238E27FC236}">
                <a16:creationId xmlns:a16="http://schemas.microsoft.com/office/drawing/2014/main" id="{B3F4B354-D0E9-D80E-6EC4-F022901651EF}"/>
              </a:ext>
            </a:extLst>
          </p:cNvPr>
          <p:cNvSpPr/>
          <p:nvPr/>
        </p:nvSpPr>
        <p:spPr>
          <a:xfrm>
            <a:off x="736600" y="4078239"/>
            <a:ext cx="3314482" cy="756000"/>
          </a:xfrm>
          <a:prstGeom prst="homePlate">
            <a:avLst>
              <a:gd name="adj" fmla="val 50000"/>
            </a:avLst>
          </a:prstGeom>
          <a:solidFill>
            <a:srgbClr val="558ED5"/>
          </a:solidFill>
          <a:ln w="28575">
            <a:solidFill>
              <a:schemeClr val="tx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18" name="Google Shape;2736;p49">
            <a:extLst>
              <a:ext uri="{FF2B5EF4-FFF2-40B4-BE49-F238E27FC236}">
                <a16:creationId xmlns:a16="http://schemas.microsoft.com/office/drawing/2014/main" id="{380CCEDE-DC5B-5201-6E71-35DBACE98966}"/>
              </a:ext>
            </a:extLst>
          </p:cNvPr>
          <p:cNvSpPr txBox="1"/>
          <p:nvPr/>
        </p:nvSpPr>
        <p:spPr>
          <a:xfrm>
            <a:off x="1019305" y="4243114"/>
            <a:ext cx="3016263" cy="42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Fira Sans Extra Condensed"/>
                <a:cs typeface="Segoe UI" panose="020B0502040204020203" pitchFamily="34" charset="0"/>
                <a:sym typeface="Fira Sans Extra Condensed"/>
              </a:rPr>
              <a:t>Dedicated Resources</a:t>
            </a:r>
            <a:endParaRPr kumimoji="0" sz="2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 panose="020B0502040204020203" pitchFamily="34" charset="0"/>
              <a:ea typeface="Fira Sans Extra Condensed"/>
              <a:cs typeface="Segoe UI" panose="020B0502040204020203" pitchFamily="34" charset="0"/>
              <a:sym typeface="Fira Sans Extra Condensed"/>
            </a:endParaRPr>
          </a:p>
        </p:txBody>
      </p:sp>
      <p:sp>
        <p:nvSpPr>
          <p:cNvPr id="19" name="Google Shape;2737;p49">
            <a:extLst>
              <a:ext uri="{FF2B5EF4-FFF2-40B4-BE49-F238E27FC236}">
                <a16:creationId xmlns:a16="http://schemas.microsoft.com/office/drawing/2014/main" id="{50C64762-8CC9-16A6-826B-9351EAAE4AC3}"/>
              </a:ext>
            </a:extLst>
          </p:cNvPr>
          <p:cNvSpPr/>
          <p:nvPr/>
        </p:nvSpPr>
        <p:spPr>
          <a:xfrm>
            <a:off x="10451259" y="4164556"/>
            <a:ext cx="583367" cy="583367"/>
          </a:xfrm>
          <a:custGeom>
            <a:avLst/>
            <a:gdLst/>
            <a:ahLst/>
            <a:cxnLst/>
            <a:rect l="l" t="t" r="r" b="b"/>
            <a:pathLst>
              <a:path w="13967" h="13967" extrusionOk="0">
                <a:moveTo>
                  <a:pt x="6990" y="0"/>
                </a:moveTo>
                <a:cubicBezTo>
                  <a:pt x="3132" y="0"/>
                  <a:pt x="1" y="3120"/>
                  <a:pt x="1" y="6977"/>
                </a:cubicBezTo>
                <a:cubicBezTo>
                  <a:pt x="1" y="10835"/>
                  <a:pt x="3132" y="13966"/>
                  <a:pt x="6990" y="13966"/>
                </a:cubicBezTo>
                <a:cubicBezTo>
                  <a:pt x="10847" y="13966"/>
                  <a:pt x="13967" y="10835"/>
                  <a:pt x="13967" y="6977"/>
                </a:cubicBezTo>
                <a:cubicBezTo>
                  <a:pt x="13967" y="3120"/>
                  <a:pt x="10847" y="0"/>
                  <a:pt x="6990" y="0"/>
                </a:cubicBezTo>
                <a:close/>
              </a:path>
            </a:pathLst>
          </a:custGeom>
          <a:solidFill>
            <a:srgbClr val="F6FAFA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kumimoji="0" sz="2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20" name="Google Shape;2739;p49">
            <a:extLst>
              <a:ext uri="{FF2B5EF4-FFF2-40B4-BE49-F238E27FC236}">
                <a16:creationId xmlns:a16="http://schemas.microsoft.com/office/drawing/2014/main" id="{9FC81483-A7D7-3105-6197-BA25B0C7608A}"/>
              </a:ext>
            </a:extLst>
          </p:cNvPr>
          <p:cNvSpPr txBox="1"/>
          <p:nvPr/>
        </p:nvSpPr>
        <p:spPr>
          <a:xfrm flipH="1">
            <a:off x="4175270" y="4078239"/>
            <a:ext cx="6151801" cy="7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100"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To establish a Study Group on Environmental Sustainability (SG-</a:t>
            </a:r>
            <a:r>
              <a:rPr kumimoji="0" lang="en-US" sz="16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EnvS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)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21" name="Google Shape;2741;p49">
            <a:extLst>
              <a:ext uri="{FF2B5EF4-FFF2-40B4-BE49-F238E27FC236}">
                <a16:creationId xmlns:a16="http://schemas.microsoft.com/office/drawing/2014/main" id="{EF8B2C88-5F67-62CC-F471-58F771BEE0A4}"/>
              </a:ext>
            </a:extLst>
          </p:cNvPr>
          <p:cNvSpPr/>
          <p:nvPr/>
        </p:nvSpPr>
        <p:spPr>
          <a:xfrm>
            <a:off x="3390405" y="1354100"/>
            <a:ext cx="7932346" cy="756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22" name="Google Shape;2742;p49">
            <a:extLst>
              <a:ext uri="{FF2B5EF4-FFF2-40B4-BE49-F238E27FC236}">
                <a16:creationId xmlns:a16="http://schemas.microsoft.com/office/drawing/2014/main" id="{AD1F341F-A85F-62F9-D31D-A2A1DB1A7DB0}"/>
              </a:ext>
            </a:extLst>
          </p:cNvPr>
          <p:cNvSpPr/>
          <p:nvPr/>
        </p:nvSpPr>
        <p:spPr>
          <a:xfrm>
            <a:off x="736624" y="1354100"/>
            <a:ext cx="3314482" cy="756000"/>
          </a:xfrm>
          <a:prstGeom prst="homePlate">
            <a:avLst>
              <a:gd name="adj" fmla="val 50000"/>
            </a:avLst>
          </a:prstGeom>
          <a:solidFill>
            <a:srgbClr val="8EB4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23" name="Google Shape;2743;p49">
            <a:extLst>
              <a:ext uri="{FF2B5EF4-FFF2-40B4-BE49-F238E27FC236}">
                <a16:creationId xmlns:a16="http://schemas.microsoft.com/office/drawing/2014/main" id="{E0874049-60AA-BDB8-B9ED-90A57B189AA2}"/>
              </a:ext>
            </a:extLst>
          </p:cNvPr>
          <p:cNvSpPr txBox="1"/>
          <p:nvPr/>
        </p:nvSpPr>
        <p:spPr>
          <a:xfrm>
            <a:off x="1019306" y="1491345"/>
            <a:ext cx="3016263" cy="481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Fira Sans Extra Condensed"/>
                <a:cs typeface="Segoe UI" panose="020B0502040204020203" pitchFamily="34" charset="0"/>
                <a:sym typeface="Fira Sans Extra Condensed"/>
              </a:rPr>
              <a:t>Balanced Approach</a:t>
            </a:r>
            <a:endParaRPr kumimoji="0" sz="2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 panose="020B0502040204020203" pitchFamily="34" charset="0"/>
              <a:ea typeface="Fira Sans Extra Condensed"/>
              <a:cs typeface="Segoe UI" panose="020B0502040204020203" pitchFamily="34" charset="0"/>
              <a:sym typeface="Fira Sans Extra Condensed"/>
            </a:endParaRPr>
          </a:p>
        </p:txBody>
      </p:sp>
      <p:sp>
        <p:nvSpPr>
          <p:cNvPr id="24" name="Google Shape;2744;p49">
            <a:extLst>
              <a:ext uri="{FF2B5EF4-FFF2-40B4-BE49-F238E27FC236}">
                <a16:creationId xmlns:a16="http://schemas.microsoft.com/office/drawing/2014/main" id="{CAA4A540-75AF-36DD-B8B8-BAD7E6275634}"/>
              </a:ext>
            </a:extLst>
          </p:cNvPr>
          <p:cNvSpPr/>
          <p:nvPr/>
        </p:nvSpPr>
        <p:spPr>
          <a:xfrm>
            <a:off x="10451259" y="1440417"/>
            <a:ext cx="583367" cy="583367"/>
          </a:xfrm>
          <a:custGeom>
            <a:avLst/>
            <a:gdLst/>
            <a:ahLst/>
            <a:cxnLst/>
            <a:rect l="l" t="t" r="r" b="b"/>
            <a:pathLst>
              <a:path w="13967" h="13967" extrusionOk="0">
                <a:moveTo>
                  <a:pt x="6990" y="0"/>
                </a:moveTo>
                <a:cubicBezTo>
                  <a:pt x="3132" y="0"/>
                  <a:pt x="1" y="3120"/>
                  <a:pt x="1" y="6977"/>
                </a:cubicBezTo>
                <a:cubicBezTo>
                  <a:pt x="1" y="10835"/>
                  <a:pt x="3132" y="13966"/>
                  <a:pt x="6990" y="13966"/>
                </a:cubicBezTo>
                <a:cubicBezTo>
                  <a:pt x="10847" y="13966"/>
                  <a:pt x="13967" y="10835"/>
                  <a:pt x="13967" y="6977"/>
                </a:cubicBezTo>
                <a:cubicBezTo>
                  <a:pt x="13967" y="3120"/>
                  <a:pt x="10847" y="0"/>
                  <a:pt x="6990" y="0"/>
                </a:cubicBezTo>
                <a:close/>
              </a:path>
            </a:pathLst>
          </a:custGeom>
          <a:solidFill>
            <a:srgbClr val="F6FAFA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kumimoji="0" sz="2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25" name="Google Shape;2746;p49">
            <a:extLst>
              <a:ext uri="{FF2B5EF4-FFF2-40B4-BE49-F238E27FC236}">
                <a16:creationId xmlns:a16="http://schemas.microsoft.com/office/drawing/2014/main" id="{0D0E9F36-E225-D8BE-3531-966BF1D10B71}"/>
              </a:ext>
            </a:extLst>
          </p:cNvPr>
          <p:cNvSpPr txBox="1"/>
          <p:nvPr/>
        </p:nvSpPr>
        <p:spPr>
          <a:xfrm flipH="1">
            <a:off x="4178298" y="1354100"/>
            <a:ext cx="6151801" cy="7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100"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To follow a balance approach between delivering on core mandate and implementing environmentally sustainable approaches</a:t>
            </a:r>
          </a:p>
        </p:txBody>
      </p:sp>
      <p:sp>
        <p:nvSpPr>
          <p:cNvPr id="36" name="Google Shape;2720;p49">
            <a:extLst>
              <a:ext uri="{FF2B5EF4-FFF2-40B4-BE49-F238E27FC236}">
                <a16:creationId xmlns:a16="http://schemas.microsoft.com/office/drawing/2014/main" id="{B440C3AD-3194-C2B6-4FB5-972FA87831F8}"/>
              </a:ext>
            </a:extLst>
          </p:cNvPr>
          <p:cNvSpPr/>
          <p:nvPr/>
        </p:nvSpPr>
        <p:spPr>
          <a:xfrm>
            <a:off x="3390377" y="4975466"/>
            <a:ext cx="7932346" cy="756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7" name="Google Shape;2721;p49">
            <a:extLst>
              <a:ext uri="{FF2B5EF4-FFF2-40B4-BE49-F238E27FC236}">
                <a16:creationId xmlns:a16="http://schemas.microsoft.com/office/drawing/2014/main" id="{226B439D-EFE9-A890-226B-C336389DF074}"/>
              </a:ext>
            </a:extLst>
          </p:cNvPr>
          <p:cNvSpPr/>
          <p:nvPr/>
        </p:nvSpPr>
        <p:spPr>
          <a:xfrm>
            <a:off x="736600" y="4975466"/>
            <a:ext cx="3314482" cy="756000"/>
          </a:xfrm>
          <a:prstGeom prst="homePlate">
            <a:avLst>
              <a:gd name="adj" fmla="val 50000"/>
            </a:avLst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8" name="Google Shape;2722;p49">
            <a:extLst>
              <a:ext uri="{FF2B5EF4-FFF2-40B4-BE49-F238E27FC236}">
                <a16:creationId xmlns:a16="http://schemas.microsoft.com/office/drawing/2014/main" id="{46D13740-21E9-D839-1BF1-49C26D8ECBF7}"/>
              </a:ext>
            </a:extLst>
          </p:cNvPr>
          <p:cNvSpPr txBox="1"/>
          <p:nvPr/>
        </p:nvSpPr>
        <p:spPr>
          <a:xfrm>
            <a:off x="1038847" y="5153140"/>
            <a:ext cx="2527939" cy="400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Fira Sans Extra Condensed"/>
                <a:cs typeface="Segoe UI" panose="020B0502040204020203" pitchFamily="34" charset="0"/>
                <a:sym typeface="Fira Sans Extra Condensed"/>
              </a:rPr>
              <a:t>Regulations</a:t>
            </a:r>
            <a:endParaRPr kumimoji="0" sz="2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 panose="020B0502040204020203" pitchFamily="34" charset="0"/>
              <a:ea typeface="Fira Sans Extra Condensed"/>
              <a:cs typeface="Segoe UI" panose="020B0502040204020203" pitchFamily="34" charset="0"/>
              <a:sym typeface="Fira Sans Extra Condensed"/>
            </a:endParaRPr>
          </a:p>
        </p:txBody>
      </p:sp>
      <p:sp>
        <p:nvSpPr>
          <p:cNvPr id="39" name="Google Shape;2723;p49">
            <a:extLst>
              <a:ext uri="{FF2B5EF4-FFF2-40B4-BE49-F238E27FC236}">
                <a16:creationId xmlns:a16="http://schemas.microsoft.com/office/drawing/2014/main" id="{50AFD39C-D460-CB80-FF71-F6BBF8338A2A}"/>
              </a:ext>
            </a:extLst>
          </p:cNvPr>
          <p:cNvSpPr/>
          <p:nvPr/>
        </p:nvSpPr>
        <p:spPr>
          <a:xfrm>
            <a:off x="10451259" y="5061783"/>
            <a:ext cx="583367" cy="583367"/>
          </a:xfrm>
          <a:custGeom>
            <a:avLst/>
            <a:gdLst/>
            <a:ahLst/>
            <a:cxnLst/>
            <a:rect l="l" t="t" r="r" b="b"/>
            <a:pathLst>
              <a:path w="13967" h="13967" extrusionOk="0">
                <a:moveTo>
                  <a:pt x="6990" y="0"/>
                </a:moveTo>
                <a:cubicBezTo>
                  <a:pt x="3132" y="0"/>
                  <a:pt x="1" y="3120"/>
                  <a:pt x="1" y="6977"/>
                </a:cubicBezTo>
                <a:cubicBezTo>
                  <a:pt x="1" y="10835"/>
                  <a:pt x="3132" y="13966"/>
                  <a:pt x="6990" y="13966"/>
                </a:cubicBezTo>
                <a:cubicBezTo>
                  <a:pt x="10847" y="13966"/>
                  <a:pt x="13967" y="10835"/>
                  <a:pt x="13967" y="6977"/>
                </a:cubicBezTo>
                <a:cubicBezTo>
                  <a:pt x="13967" y="3120"/>
                  <a:pt x="10847" y="0"/>
                  <a:pt x="6990" y="0"/>
                </a:cubicBezTo>
                <a:close/>
              </a:path>
            </a:pathLst>
          </a:custGeom>
          <a:solidFill>
            <a:srgbClr val="F6FAFA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kumimoji="0" sz="2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0" name="Google Shape;2725;p49">
            <a:extLst>
              <a:ext uri="{FF2B5EF4-FFF2-40B4-BE49-F238E27FC236}">
                <a16:creationId xmlns:a16="http://schemas.microsoft.com/office/drawing/2014/main" id="{8367F80C-0B8B-EB99-C7FA-B00C58D034EF}"/>
              </a:ext>
            </a:extLst>
          </p:cNvPr>
          <p:cNvSpPr txBox="1"/>
          <p:nvPr/>
        </p:nvSpPr>
        <p:spPr>
          <a:xfrm flipH="1">
            <a:off x="4175270" y="4975466"/>
            <a:ext cx="6151801" cy="7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100"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To request all INFCOM SCs and AGs to take environmental sustainability into account</a:t>
            </a:r>
          </a:p>
        </p:txBody>
      </p:sp>
      <p:pic>
        <p:nvPicPr>
          <p:cNvPr id="45" name="Graphic 44" descr="Presentation with checklist with solid fill">
            <a:extLst>
              <a:ext uri="{FF2B5EF4-FFF2-40B4-BE49-F238E27FC236}">
                <a16:creationId xmlns:a16="http://schemas.microsoft.com/office/drawing/2014/main" id="{D3777D33-DFFD-6C28-65D7-6583F202DB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90942" y="5101466"/>
            <a:ext cx="504000" cy="504000"/>
          </a:xfrm>
          <a:prstGeom prst="rect">
            <a:avLst/>
          </a:prstGeom>
        </p:spPr>
      </p:pic>
      <p:pic>
        <p:nvPicPr>
          <p:cNvPr id="47" name="Graphic 46" descr="Meeting with solid fill">
            <a:extLst>
              <a:ext uri="{FF2B5EF4-FFF2-40B4-BE49-F238E27FC236}">
                <a16:creationId xmlns:a16="http://schemas.microsoft.com/office/drawing/2014/main" id="{21708575-D516-D446-E817-2B0352EDD2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490942" y="4204239"/>
            <a:ext cx="504000" cy="504000"/>
          </a:xfrm>
          <a:prstGeom prst="rect">
            <a:avLst/>
          </a:prstGeom>
        </p:spPr>
      </p:pic>
      <p:pic>
        <p:nvPicPr>
          <p:cNvPr id="49" name="Graphic 48" descr="Handshake with solid fill">
            <a:extLst>
              <a:ext uri="{FF2B5EF4-FFF2-40B4-BE49-F238E27FC236}">
                <a16:creationId xmlns:a16="http://schemas.microsoft.com/office/drawing/2014/main" id="{31D76435-92E2-5E85-FDB5-0F8302C4264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490942" y="3296193"/>
            <a:ext cx="504000" cy="504000"/>
          </a:xfrm>
          <a:prstGeom prst="rect">
            <a:avLst/>
          </a:prstGeom>
        </p:spPr>
      </p:pic>
      <p:pic>
        <p:nvPicPr>
          <p:cNvPr id="51" name="Graphic 50" descr="Compass with solid fill">
            <a:extLst>
              <a:ext uri="{FF2B5EF4-FFF2-40B4-BE49-F238E27FC236}">
                <a16:creationId xmlns:a16="http://schemas.microsoft.com/office/drawing/2014/main" id="{203AF056-AC58-E81D-0554-43A3C5B44FE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490942" y="2388146"/>
            <a:ext cx="504000" cy="504000"/>
          </a:xfrm>
          <a:prstGeom prst="rect">
            <a:avLst/>
          </a:prstGeom>
        </p:spPr>
      </p:pic>
      <p:pic>
        <p:nvPicPr>
          <p:cNvPr id="53" name="Graphic 52" descr="Scales of justice with solid fill">
            <a:extLst>
              <a:ext uri="{FF2B5EF4-FFF2-40B4-BE49-F238E27FC236}">
                <a16:creationId xmlns:a16="http://schemas.microsoft.com/office/drawing/2014/main" id="{B179D11F-D282-AB58-FC4C-920727666A1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490942" y="1480100"/>
            <a:ext cx="504000" cy="504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741B952-C4F4-9995-5EA0-5FB849FF3058}"/>
              </a:ext>
            </a:extLst>
          </p:cNvPr>
          <p:cNvSpPr txBox="1"/>
          <p:nvPr/>
        </p:nvSpPr>
        <p:spPr>
          <a:xfrm>
            <a:off x="9310511" y="279399"/>
            <a:ext cx="2376312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1" u="none" strike="noStrike" kern="1200" cap="none" spc="0" normalizeH="0" baseline="0" noProof="0">
                <a:ln>
                  <a:noFill/>
                </a:ln>
                <a:solidFill>
                  <a:srgbClr val="365F91"/>
                </a:solidFill>
                <a:effectLst/>
                <a:uLnTx/>
                <a:uFillTx/>
                <a:latin typeface="Verdana"/>
                <a:ea typeface="+mn-ea"/>
                <a:cs typeface="Tahoma"/>
              </a:rPr>
              <a:t>INFCOM-3/Doc. 7.3</a:t>
            </a:r>
            <a:r>
              <a:rPr kumimoji="0" lang="en-US" sz="3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519259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8A6D64-E573-BC26-CDD9-98C1D3B2F2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A85F2C-5D12-3C35-9769-603921C61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550862"/>
          </a:xfrm>
        </p:spPr>
        <p:txBody>
          <a:bodyPr>
            <a:noAutofit/>
          </a:bodyPr>
          <a:lstStyle/>
          <a:p>
            <a:pPr algn="l"/>
            <a:r>
              <a:rPr lang="en-GB" sz="2800" b="1">
                <a:effectLst/>
                <a:latin typeface="Segoe UI" panose="020B0502040204020203" pitchFamily="34" charset="0"/>
                <a:ea typeface="Arial" panose="020B0604020202020204" pitchFamily="34" charset="0"/>
                <a:cs typeface="Segoe UI" panose="020B0502040204020203" pitchFamily="34" charset="0"/>
              </a:rPr>
              <a:t>WMO Study Group on Environmental Sustainability (SG-</a:t>
            </a:r>
            <a:r>
              <a:rPr lang="en-GB" sz="2800" b="1" err="1">
                <a:effectLst/>
                <a:latin typeface="Segoe UI" panose="020B0502040204020203" pitchFamily="34" charset="0"/>
                <a:ea typeface="Arial" panose="020B0604020202020204" pitchFamily="34" charset="0"/>
                <a:cs typeface="Segoe UI" panose="020B0502040204020203" pitchFamily="34" charset="0"/>
              </a:rPr>
              <a:t>EnvS</a:t>
            </a:r>
            <a:r>
              <a:rPr lang="en-GB" sz="2800" b="1">
                <a:effectLst/>
                <a:latin typeface="Segoe UI" panose="020B0502040204020203" pitchFamily="34" charset="0"/>
                <a:ea typeface="Arial" panose="020B0604020202020204" pitchFamily="34" charset="0"/>
                <a:cs typeface="Segoe UI" panose="020B0502040204020203" pitchFamily="34" charset="0"/>
              </a:rPr>
              <a:t>)</a:t>
            </a:r>
            <a:endParaRPr lang="en-CA" sz="6000" b="1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30C2821-FDB3-5C8B-1235-3886F88A6AC1}"/>
              </a:ext>
            </a:extLst>
          </p:cNvPr>
          <p:cNvCxnSpPr>
            <a:cxnSpLocks/>
          </p:cNvCxnSpPr>
          <p:nvPr/>
        </p:nvCxnSpPr>
        <p:spPr>
          <a:xfrm flipV="1">
            <a:off x="439857" y="934756"/>
            <a:ext cx="11060421" cy="18288"/>
          </a:xfrm>
          <a:prstGeom prst="line">
            <a:avLst/>
          </a:prstGeom>
          <a:noFill/>
          <a:ln w="25400" cap="flat" cmpd="sng" algn="ctr">
            <a:solidFill>
              <a:srgbClr val="004F9E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5EE8EF3-0DD3-DD36-8A21-9040AEEE06A6}"/>
              </a:ext>
            </a:extLst>
          </p:cNvPr>
          <p:cNvSpPr txBox="1"/>
          <p:nvPr/>
        </p:nvSpPr>
        <p:spPr>
          <a:xfrm>
            <a:off x="1499635" y="3003153"/>
            <a:ext cx="10082765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Develop a roadmap to address the environmental sustainability goals stated in the WMO Strategic Plan with respect to INFCOM activities, including:</a:t>
            </a:r>
            <a:endParaRPr kumimoji="0" lang="en-CA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Roboto" panose="02000000000000000000" pitchFamily="2" charset="0"/>
              <a:cs typeface="Segoe UI" panose="020B0502040204020203" pitchFamily="34" charset="0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Recommendations on how to minimize the environmental impact of WIGOS, WIS and WIPPS systems;</a:t>
            </a:r>
            <a:endParaRPr kumimoji="0" lang="en-CA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Roboto" panose="02000000000000000000" pitchFamily="2" charset="0"/>
              <a:cs typeface="Segoe UI" panose="020B0502040204020203" pitchFamily="34" charset="0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List of activities related to environmental sustainability to be conducted by INFCOM during its next intersessional period (2026–2027)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;</a:t>
            </a:r>
            <a:endParaRPr kumimoji="0" lang="en-CA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Roboto" panose="02000000000000000000" pitchFamily="2" charset="0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Conduct workshops to share best practices, exchange ideas, and develop collective strategies; </a:t>
            </a:r>
            <a:endParaRPr kumimoji="0" lang="en-CA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Roboto" panose="02000000000000000000" pitchFamily="2" charset="0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Collect best practices related to reducing the environmental impact of WIGOS, WIS and WIPPS and share with Members;</a:t>
            </a:r>
            <a:endParaRPr kumimoji="0" lang="en-CA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Roboto" panose="02000000000000000000" pitchFamily="2" charset="0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Work with the representative of each Standing Committee and Advisory Group to ensure appropriate teams are tasked and/or established to follow-up on proposed activities for 2026–2027 onwards. </a:t>
            </a:r>
            <a:endParaRPr kumimoji="0" lang="en-CA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Roboto" panose="02000000000000000000" pitchFamily="2" charset="0"/>
              <a:cs typeface="Segoe UI" panose="020B0502040204020203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70E2ACC-D609-362B-C836-A0F12E64D36F}"/>
              </a:ext>
            </a:extLst>
          </p:cNvPr>
          <p:cNvSpPr txBox="1"/>
          <p:nvPr/>
        </p:nvSpPr>
        <p:spPr>
          <a:xfrm>
            <a:off x="605755" y="2630030"/>
            <a:ext cx="9495727" cy="415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Deliverables to INFCOM:</a:t>
            </a:r>
          </a:p>
        </p:txBody>
      </p:sp>
      <p:sp>
        <p:nvSpPr>
          <p:cNvPr id="3" name="Google Shape;181;p18">
            <a:extLst>
              <a:ext uri="{FF2B5EF4-FFF2-40B4-BE49-F238E27FC236}">
                <a16:creationId xmlns:a16="http://schemas.microsoft.com/office/drawing/2014/main" id="{EF3F4196-53F6-7561-D267-B5C0051F3230}"/>
              </a:ext>
            </a:extLst>
          </p:cNvPr>
          <p:cNvSpPr/>
          <p:nvPr/>
        </p:nvSpPr>
        <p:spPr>
          <a:xfrm>
            <a:off x="9712551" y="1737195"/>
            <a:ext cx="1787695" cy="83065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Fira Sans Extra Condensed"/>
              <a:cs typeface="Segoe UI" panose="020B0502040204020203" pitchFamily="34" charset="0"/>
              <a:sym typeface="Fira Sans Extra Condensed"/>
            </a:endParaRPr>
          </a:p>
        </p:txBody>
      </p:sp>
      <p:sp>
        <p:nvSpPr>
          <p:cNvPr id="5" name="Google Shape;182;p18">
            <a:extLst>
              <a:ext uri="{FF2B5EF4-FFF2-40B4-BE49-F238E27FC236}">
                <a16:creationId xmlns:a16="http://schemas.microsoft.com/office/drawing/2014/main" id="{DD69EC7C-5234-79A5-36FC-8542FCA413F2}"/>
              </a:ext>
            </a:extLst>
          </p:cNvPr>
          <p:cNvSpPr/>
          <p:nvPr/>
        </p:nvSpPr>
        <p:spPr>
          <a:xfrm>
            <a:off x="473895" y="1740025"/>
            <a:ext cx="1787695" cy="83065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Fira Sans Extra Condensed"/>
              <a:cs typeface="Segoe UI" panose="020B0502040204020203" pitchFamily="34" charset="0"/>
              <a:sym typeface="Fira Sans Extra Condensed"/>
            </a:endParaRPr>
          </a:p>
        </p:txBody>
      </p:sp>
      <p:sp>
        <p:nvSpPr>
          <p:cNvPr id="7" name="Google Shape;183;p18">
            <a:extLst>
              <a:ext uri="{FF2B5EF4-FFF2-40B4-BE49-F238E27FC236}">
                <a16:creationId xmlns:a16="http://schemas.microsoft.com/office/drawing/2014/main" id="{26695F42-29A5-B603-FE19-9E7702D22A6B}"/>
              </a:ext>
            </a:extLst>
          </p:cNvPr>
          <p:cNvSpPr/>
          <p:nvPr/>
        </p:nvSpPr>
        <p:spPr>
          <a:xfrm>
            <a:off x="2311303" y="1739082"/>
            <a:ext cx="1787695" cy="83065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Fira Sans Extra Condensed"/>
              <a:cs typeface="Segoe UI" panose="020B0502040204020203" pitchFamily="34" charset="0"/>
              <a:sym typeface="Fira Sans Extra Condensed"/>
            </a:endParaRPr>
          </a:p>
        </p:txBody>
      </p:sp>
      <p:sp>
        <p:nvSpPr>
          <p:cNvPr id="14" name="Google Shape;197;p18">
            <a:extLst>
              <a:ext uri="{FF2B5EF4-FFF2-40B4-BE49-F238E27FC236}">
                <a16:creationId xmlns:a16="http://schemas.microsoft.com/office/drawing/2014/main" id="{097577CF-6E50-7779-2138-4610EE90889C}"/>
              </a:ext>
            </a:extLst>
          </p:cNvPr>
          <p:cNvSpPr/>
          <p:nvPr/>
        </p:nvSpPr>
        <p:spPr>
          <a:xfrm>
            <a:off x="4753695" y="1113117"/>
            <a:ext cx="2591190" cy="4969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Fira Sans Extra Condensed"/>
                <a:cs typeface="Segoe UI" panose="020B0502040204020203" pitchFamily="34" charset="0"/>
                <a:sym typeface="Fira Sans Extra Condensed"/>
              </a:rPr>
              <a:t>SG-EnvS Membership</a:t>
            </a:r>
            <a:endParaRPr kumimoji="0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Fira Sans Extra Condensed"/>
              <a:cs typeface="Segoe UI" panose="020B0502040204020203" pitchFamily="34" charset="0"/>
              <a:sym typeface="Fira Sans Extra Condensed"/>
            </a:endParaRPr>
          </a:p>
        </p:txBody>
      </p:sp>
      <p:sp>
        <p:nvSpPr>
          <p:cNvPr id="16" name="Google Shape;215;p18">
            <a:extLst>
              <a:ext uri="{FF2B5EF4-FFF2-40B4-BE49-F238E27FC236}">
                <a16:creationId xmlns:a16="http://schemas.microsoft.com/office/drawing/2014/main" id="{6226CB65-B7C3-4BD6-E7F1-CEDAC1370DAD}"/>
              </a:ext>
            </a:extLst>
          </p:cNvPr>
          <p:cNvSpPr txBox="1"/>
          <p:nvPr/>
        </p:nvSpPr>
        <p:spPr>
          <a:xfrm>
            <a:off x="601538" y="1779362"/>
            <a:ext cx="1608708" cy="344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Fira Sans Extra Condensed"/>
                <a:cs typeface="Segoe UI" panose="020B0502040204020203" pitchFamily="34" charset="0"/>
                <a:sym typeface="Fira Sans Extra Condensed"/>
              </a:rPr>
              <a:t>Chair/Co-chairs</a:t>
            </a:r>
            <a:endParaRPr kumimoji="0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Fira Sans Extra Condensed"/>
              <a:cs typeface="Segoe UI" panose="020B0502040204020203" pitchFamily="34" charset="0"/>
              <a:sym typeface="Fira Sans Extra Condensed"/>
            </a:endParaRPr>
          </a:p>
        </p:txBody>
      </p:sp>
      <p:sp>
        <p:nvSpPr>
          <p:cNvPr id="17" name="Google Shape;216;p18">
            <a:extLst>
              <a:ext uri="{FF2B5EF4-FFF2-40B4-BE49-F238E27FC236}">
                <a16:creationId xmlns:a16="http://schemas.microsoft.com/office/drawing/2014/main" id="{BD0A6D7A-6AE8-4878-D217-D4B78F8B2D3F}"/>
              </a:ext>
            </a:extLst>
          </p:cNvPr>
          <p:cNvSpPr txBox="1"/>
          <p:nvPr/>
        </p:nvSpPr>
        <p:spPr>
          <a:xfrm>
            <a:off x="523601" y="2181310"/>
            <a:ext cx="1688407" cy="3192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Roboto"/>
                <a:cs typeface="Segoe UI" panose="020B0502040204020203" pitchFamily="34" charset="0"/>
                <a:sym typeface="Roboto"/>
              </a:rPr>
              <a:t>Expertise in 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WIGOS, WIS and/or WIPPS 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Roboto"/>
              <a:cs typeface="Segoe UI" panose="020B0502040204020203" pitchFamily="34" charset="0"/>
              <a:sym typeface="Roboto"/>
            </a:endParaRPr>
          </a:p>
        </p:txBody>
      </p:sp>
      <p:sp>
        <p:nvSpPr>
          <p:cNvPr id="19" name="Google Shape;218;p18">
            <a:extLst>
              <a:ext uri="{FF2B5EF4-FFF2-40B4-BE49-F238E27FC236}">
                <a16:creationId xmlns:a16="http://schemas.microsoft.com/office/drawing/2014/main" id="{486BABD5-53FB-A5B2-DE67-4B033754869D}"/>
              </a:ext>
            </a:extLst>
          </p:cNvPr>
          <p:cNvSpPr txBox="1"/>
          <p:nvPr/>
        </p:nvSpPr>
        <p:spPr>
          <a:xfrm>
            <a:off x="2562730" y="1778419"/>
            <a:ext cx="1285106" cy="398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Fira Sans Extra Condensed"/>
                <a:cs typeface="Segoe UI" panose="020B0502040204020203" pitchFamily="34" charset="0"/>
                <a:sym typeface="Fira Sans Extra Condensed"/>
              </a:rPr>
              <a:t>Standing Committees</a:t>
            </a:r>
            <a:endParaRPr kumimoji="0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Fira Sans Extra Condensed"/>
              <a:cs typeface="Segoe UI" panose="020B0502040204020203" pitchFamily="34" charset="0"/>
              <a:sym typeface="Fira Sans Extra Condensed"/>
            </a:endParaRPr>
          </a:p>
        </p:txBody>
      </p:sp>
      <p:sp>
        <p:nvSpPr>
          <p:cNvPr id="20" name="Google Shape;219;p18">
            <a:extLst>
              <a:ext uri="{FF2B5EF4-FFF2-40B4-BE49-F238E27FC236}">
                <a16:creationId xmlns:a16="http://schemas.microsoft.com/office/drawing/2014/main" id="{98888E82-E109-820E-C69B-508BB10D4C25}"/>
              </a:ext>
            </a:extLst>
          </p:cNvPr>
          <p:cNvSpPr txBox="1"/>
          <p:nvPr/>
        </p:nvSpPr>
        <p:spPr>
          <a:xfrm>
            <a:off x="2360946" y="2180367"/>
            <a:ext cx="1688407" cy="3192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Roboto"/>
                <a:cs typeface="Segoe UI" panose="020B0502040204020203" pitchFamily="34" charset="0"/>
                <a:sym typeface="Roboto"/>
              </a:rPr>
              <a:t>One rep from each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Roboto"/>
              <a:cs typeface="Segoe UI" panose="020B0502040204020203" pitchFamily="34" charset="0"/>
              <a:sym typeface="Roboto"/>
            </a:endParaRPr>
          </a:p>
        </p:txBody>
      </p:sp>
      <p:sp>
        <p:nvSpPr>
          <p:cNvPr id="22" name="Google Shape;221;p18">
            <a:extLst>
              <a:ext uri="{FF2B5EF4-FFF2-40B4-BE49-F238E27FC236}">
                <a16:creationId xmlns:a16="http://schemas.microsoft.com/office/drawing/2014/main" id="{B2623920-B7BA-4672-9AF4-571F16ECF5C3}"/>
              </a:ext>
            </a:extLst>
          </p:cNvPr>
          <p:cNvSpPr txBox="1"/>
          <p:nvPr/>
        </p:nvSpPr>
        <p:spPr>
          <a:xfrm>
            <a:off x="9701489" y="1718334"/>
            <a:ext cx="1820253" cy="3919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Fira Sans Extra Condensed"/>
                <a:cs typeface="Segoe UI" panose="020B0502040204020203" pitchFamily="34" charset="0"/>
                <a:sym typeface="Fira Sans Extra Condensed"/>
              </a:rPr>
              <a:t>Additional Experts</a:t>
            </a:r>
            <a:endParaRPr kumimoji="0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Fira Sans Extra Condensed"/>
              <a:cs typeface="Segoe UI" panose="020B0502040204020203" pitchFamily="34" charset="0"/>
              <a:sym typeface="Fira Sans Extra Condensed"/>
            </a:endParaRPr>
          </a:p>
        </p:txBody>
      </p:sp>
      <p:sp>
        <p:nvSpPr>
          <p:cNvPr id="23" name="Google Shape;222;p18">
            <a:extLst>
              <a:ext uri="{FF2B5EF4-FFF2-40B4-BE49-F238E27FC236}">
                <a16:creationId xmlns:a16="http://schemas.microsoft.com/office/drawing/2014/main" id="{A7DB771D-A83A-AC6F-6D19-ED5E20DEEF95}"/>
              </a:ext>
            </a:extLst>
          </p:cNvPr>
          <p:cNvSpPr txBox="1"/>
          <p:nvPr/>
        </p:nvSpPr>
        <p:spPr>
          <a:xfrm>
            <a:off x="9762133" y="2098631"/>
            <a:ext cx="1688407" cy="399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To ensure appropriate gender and regional diversity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Roboto"/>
              <a:cs typeface="Segoe UI" panose="020B0502040204020203" pitchFamily="34" charset="0"/>
              <a:sym typeface="Roboto"/>
            </a:endParaRPr>
          </a:p>
        </p:txBody>
      </p:sp>
      <p:cxnSp>
        <p:nvCxnSpPr>
          <p:cNvPr id="24" name="Google Shape;223;p18">
            <a:extLst>
              <a:ext uri="{FF2B5EF4-FFF2-40B4-BE49-F238E27FC236}">
                <a16:creationId xmlns:a16="http://schemas.microsoft.com/office/drawing/2014/main" id="{830D0B9D-78F5-B3F1-C53B-DB9B60DDFA94}"/>
              </a:ext>
            </a:extLst>
          </p:cNvPr>
          <p:cNvCxnSpPr>
            <a:cxnSpLocks/>
            <a:stCxn id="14" idx="1"/>
          </p:cNvCxnSpPr>
          <p:nvPr/>
        </p:nvCxnSpPr>
        <p:spPr>
          <a:xfrm rot="10800000" flipV="1">
            <a:off x="1367775" y="1361574"/>
            <a:ext cx="3385921" cy="375621"/>
          </a:xfrm>
          <a:prstGeom prst="bentConnector2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" name="Google Shape;224;p18">
            <a:extLst>
              <a:ext uri="{FF2B5EF4-FFF2-40B4-BE49-F238E27FC236}">
                <a16:creationId xmlns:a16="http://schemas.microsoft.com/office/drawing/2014/main" id="{289FFAA2-4FA5-2A4B-2A2F-CAC2643EE330}"/>
              </a:ext>
            </a:extLst>
          </p:cNvPr>
          <p:cNvCxnSpPr>
            <a:cxnSpLocks/>
            <a:stCxn id="14" idx="1"/>
          </p:cNvCxnSpPr>
          <p:nvPr/>
        </p:nvCxnSpPr>
        <p:spPr>
          <a:xfrm rot="10800000" flipV="1">
            <a:off x="3215505" y="1361574"/>
            <a:ext cx="1538190" cy="375621"/>
          </a:xfrm>
          <a:prstGeom prst="bentConnector2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" name="Google Shape;225;p18">
            <a:extLst>
              <a:ext uri="{FF2B5EF4-FFF2-40B4-BE49-F238E27FC236}">
                <a16:creationId xmlns:a16="http://schemas.microsoft.com/office/drawing/2014/main" id="{B5537ED0-8CD0-00B0-A9D6-8C7A3F193402}"/>
              </a:ext>
            </a:extLst>
          </p:cNvPr>
          <p:cNvCxnSpPr>
            <a:cxnSpLocks/>
            <a:stCxn id="14" idx="3"/>
          </p:cNvCxnSpPr>
          <p:nvPr/>
        </p:nvCxnSpPr>
        <p:spPr>
          <a:xfrm>
            <a:off x="7344885" y="1361575"/>
            <a:ext cx="3261545" cy="375621"/>
          </a:xfrm>
          <a:prstGeom prst="bentConnector2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7" name="Google Shape;183;p18">
            <a:extLst>
              <a:ext uri="{FF2B5EF4-FFF2-40B4-BE49-F238E27FC236}">
                <a16:creationId xmlns:a16="http://schemas.microsoft.com/office/drawing/2014/main" id="{F82578E6-43F1-44B5-1878-2EA1385F9E63}"/>
              </a:ext>
            </a:extLst>
          </p:cNvPr>
          <p:cNvSpPr/>
          <p:nvPr/>
        </p:nvSpPr>
        <p:spPr>
          <a:xfrm>
            <a:off x="4150319" y="1738139"/>
            <a:ext cx="1787695" cy="83065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Fira Sans Extra Condensed"/>
              <a:cs typeface="Segoe UI" panose="020B0502040204020203" pitchFamily="34" charset="0"/>
              <a:sym typeface="Fira Sans Extra Condensed"/>
            </a:endParaRPr>
          </a:p>
        </p:txBody>
      </p:sp>
      <p:sp>
        <p:nvSpPr>
          <p:cNvPr id="30" name="Google Shape;218;p18">
            <a:extLst>
              <a:ext uri="{FF2B5EF4-FFF2-40B4-BE49-F238E27FC236}">
                <a16:creationId xmlns:a16="http://schemas.microsoft.com/office/drawing/2014/main" id="{71407B66-2E4A-52F7-6E21-92232665DC26}"/>
              </a:ext>
            </a:extLst>
          </p:cNvPr>
          <p:cNvSpPr txBox="1"/>
          <p:nvPr/>
        </p:nvSpPr>
        <p:spPr>
          <a:xfrm>
            <a:off x="4401746" y="1777476"/>
            <a:ext cx="1285106" cy="398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Fira Sans Extra Condensed"/>
                <a:cs typeface="Segoe UI" panose="020B0502040204020203" pitchFamily="34" charset="0"/>
                <a:sym typeface="Fira Sans Extra Condensed"/>
              </a:rPr>
              <a:t>Advisory Groups</a:t>
            </a:r>
            <a:endParaRPr kumimoji="0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Fira Sans Extra Condensed"/>
              <a:cs typeface="Segoe UI" panose="020B0502040204020203" pitchFamily="34" charset="0"/>
              <a:sym typeface="Fira Sans Extra Condensed"/>
            </a:endParaRPr>
          </a:p>
        </p:txBody>
      </p:sp>
      <p:sp>
        <p:nvSpPr>
          <p:cNvPr id="31" name="Google Shape;219;p18">
            <a:extLst>
              <a:ext uri="{FF2B5EF4-FFF2-40B4-BE49-F238E27FC236}">
                <a16:creationId xmlns:a16="http://schemas.microsoft.com/office/drawing/2014/main" id="{AF99805D-4E93-E1E5-E17B-0FEBC8E887A0}"/>
              </a:ext>
            </a:extLst>
          </p:cNvPr>
          <p:cNvSpPr txBox="1"/>
          <p:nvPr/>
        </p:nvSpPr>
        <p:spPr>
          <a:xfrm>
            <a:off x="4199962" y="2179424"/>
            <a:ext cx="1688407" cy="3192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Roboto"/>
                <a:cs typeface="Segoe UI" panose="020B0502040204020203" pitchFamily="34" charset="0"/>
                <a:sym typeface="Roboto"/>
              </a:rPr>
              <a:t>One rep from each</a:t>
            </a:r>
          </a:p>
        </p:txBody>
      </p:sp>
      <p:cxnSp>
        <p:nvCxnSpPr>
          <p:cNvPr id="32" name="Google Shape;224;p18">
            <a:extLst>
              <a:ext uri="{FF2B5EF4-FFF2-40B4-BE49-F238E27FC236}">
                <a16:creationId xmlns:a16="http://schemas.microsoft.com/office/drawing/2014/main" id="{DBB077E4-E114-198D-0994-92D5BA8668BB}"/>
              </a:ext>
            </a:extLst>
          </p:cNvPr>
          <p:cNvCxnSpPr>
            <a:cxnSpLocks/>
            <a:stCxn id="14" idx="2"/>
          </p:cNvCxnSpPr>
          <p:nvPr/>
        </p:nvCxnSpPr>
        <p:spPr>
          <a:xfrm rot="5400000">
            <a:off x="5492682" y="1180587"/>
            <a:ext cx="127163" cy="986054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3" name="Google Shape;183;p18">
            <a:extLst>
              <a:ext uri="{FF2B5EF4-FFF2-40B4-BE49-F238E27FC236}">
                <a16:creationId xmlns:a16="http://schemas.microsoft.com/office/drawing/2014/main" id="{513B3E3C-4549-239D-1C0D-E222FB714079}"/>
              </a:ext>
            </a:extLst>
          </p:cNvPr>
          <p:cNvSpPr/>
          <p:nvPr/>
        </p:nvSpPr>
        <p:spPr>
          <a:xfrm>
            <a:off x="5997819" y="1737195"/>
            <a:ext cx="1787695" cy="83065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Fira Sans Extra Condensed"/>
              <a:cs typeface="Segoe UI" panose="020B0502040204020203" pitchFamily="34" charset="0"/>
              <a:sym typeface="Fira Sans Extra Condensed"/>
            </a:endParaRPr>
          </a:p>
        </p:txBody>
      </p:sp>
      <p:sp>
        <p:nvSpPr>
          <p:cNvPr id="36" name="Google Shape;218;p18">
            <a:extLst>
              <a:ext uri="{FF2B5EF4-FFF2-40B4-BE49-F238E27FC236}">
                <a16:creationId xmlns:a16="http://schemas.microsoft.com/office/drawing/2014/main" id="{9397C3C3-D5D1-897E-C678-0B1BF9B7EA6B}"/>
              </a:ext>
            </a:extLst>
          </p:cNvPr>
          <p:cNvSpPr txBox="1"/>
          <p:nvPr/>
        </p:nvSpPr>
        <p:spPr>
          <a:xfrm>
            <a:off x="6249247" y="1776532"/>
            <a:ext cx="1285106" cy="398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Fira Sans Extra Condensed"/>
                <a:cs typeface="Segoe UI" panose="020B0502040204020203" pitchFamily="34" charset="0"/>
                <a:sym typeface="Fira Sans Extra Condensed"/>
              </a:rPr>
              <a:t>HMEI</a:t>
            </a:r>
            <a:endParaRPr kumimoji="0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Fira Sans Extra Condensed"/>
              <a:cs typeface="Segoe UI" panose="020B0502040204020203" pitchFamily="34" charset="0"/>
              <a:sym typeface="Fira Sans Extra Condensed"/>
            </a:endParaRPr>
          </a:p>
        </p:txBody>
      </p:sp>
      <p:sp>
        <p:nvSpPr>
          <p:cNvPr id="37" name="Google Shape;219;p18">
            <a:extLst>
              <a:ext uri="{FF2B5EF4-FFF2-40B4-BE49-F238E27FC236}">
                <a16:creationId xmlns:a16="http://schemas.microsoft.com/office/drawing/2014/main" id="{A95C2FCC-2ED9-E86A-0FD0-D9D1CD43592E}"/>
              </a:ext>
            </a:extLst>
          </p:cNvPr>
          <p:cNvSpPr txBox="1"/>
          <p:nvPr/>
        </p:nvSpPr>
        <p:spPr>
          <a:xfrm>
            <a:off x="6047463" y="2178480"/>
            <a:ext cx="1688407" cy="3192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Roboto"/>
                <a:cs typeface="Segoe UI" panose="020B0502040204020203" pitchFamily="34" charset="0"/>
                <a:sym typeface="Roboto"/>
              </a:rPr>
              <a:t>One representative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Roboto"/>
              <a:cs typeface="Segoe UI" panose="020B0502040204020203" pitchFamily="34" charset="0"/>
              <a:sym typeface="Roboto"/>
            </a:endParaRPr>
          </a:p>
        </p:txBody>
      </p:sp>
      <p:cxnSp>
        <p:nvCxnSpPr>
          <p:cNvPr id="38" name="Google Shape;224;p18">
            <a:extLst>
              <a:ext uri="{FF2B5EF4-FFF2-40B4-BE49-F238E27FC236}">
                <a16:creationId xmlns:a16="http://schemas.microsoft.com/office/drawing/2014/main" id="{D3881C15-4D93-5AB2-3BE2-EED41656BC0B}"/>
              </a:ext>
            </a:extLst>
          </p:cNvPr>
          <p:cNvCxnSpPr>
            <a:cxnSpLocks/>
            <a:stCxn id="14" idx="2"/>
          </p:cNvCxnSpPr>
          <p:nvPr/>
        </p:nvCxnSpPr>
        <p:spPr>
          <a:xfrm rot="16200000" flipH="1">
            <a:off x="6416547" y="1242775"/>
            <a:ext cx="127163" cy="861677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9" name="Google Shape;183;p18">
            <a:extLst>
              <a:ext uri="{FF2B5EF4-FFF2-40B4-BE49-F238E27FC236}">
                <a16:creationId xmlns:a16="http://schemas.microsoft.com/office/drawing/2014/main" id="{2BC18495-C238-435A-F8F6-CB3D6B990116}"/>
              </a:ext>
            </a:extLst>
          </p:cNvPr>
          <p:cNvSpPr/>
          <p:nvPr/>
        </p:nvSpPr>
        <p:spPr>
          <a:xfrm>
            <a:off x="7849654" y="1737195"/>
            <a:ext cx="1787695" cy="83065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Fira Sans Extra Condensed"/>
              <a:cs typeface="Segoe UI" panose="020B0502040204020203" pitchFamily="34" charset="0"/>
              <a:sym typeface="Fira Sans Extra Condensed"/>
            </a:endParaRPr>
          </a:p>
        </p:txBody>
      </p:sp>
      <p:sp>
        <p:nvSpPr>
          <p:cNvPr id="42" name="Google Shape;218;p18">
            <a:extLst>
              <a:ext uri="{FF2B5EF4-FFF2-40B4-BE49-F238E27FC236}">
                <a16:creationId xmlns:a16="http://schemas.microsoft.com/office/drawing/2014/main" id="{9627BEB7-3235-6BB8-49FC-1BEBB7339262}"/>
              </a:ext>
            </a:extLst>
          </p:cNvPr>
          <p:cNvSpPr txBox="1"/>
          <p:nvPr/>
        </p:nvSpPr>
        <p:spPr>
          <a:xfrm>
            <a:off x="7845320" y="1776531"/>
            <a:ext cx="1736802" cy="393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Fira Sans Extra Condensed"/>
                <a:cs typeface="Segoe UI" panose="020B0502040204020203" pitchFamily="34" charset="0"/>
                <a:sym typeface="Fira Sans Extra Condensed"/>
              </a:rPr>
              <a:t>Other Study/ Advisory Groups</a:t>
            </a:r>
            <a:endParaRPr kumimoji="0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Fira Sans Extra Condensed"/>
              <a:cs typeface="Segoe UI" panose="020B0502040204020203" pitchFamily="34" charset="0"/>
              <a:sym typeface="Fira Sans Extra Condensed"/>
            </a:endParaRPr>
          </a:p>
        </p:txBody>
      </p:sp>
      <p:sp>
        <p:nvSpPr>
          <p:cNvPr id="43" name="Google Shape;219;p18">
            <a:extLst>
              <a:ext uri="{FF2B5EF4-FFF2-40B4-BE49-F238E27FC236}">
                <a16:creationId xmlns:a16="http://schemas.microsoft.com/office/drawing/2014/main" id="{A36EFCB9-DB15-223A-E0B1-810E6B52C09E}"/>
              </a:ext>
            </a:extLst>
          </p:cNvPr>
          <p:cNvSpPr txBox="1"/>
          <p:nvPr/>
        </p:nvSpPr>
        <p:spPr>
          <a:xfrm>
            <a:off x="7899298" y="2178480"/>
            <a:ext cx="1688407" cy="389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Roboto"/>
                <a:cs typeface="Segoe UI" panose="020B0502040204020203" pitchFamily="34" charset="0"/>
                <a:sym typeface="Roboto"/>
              </a:rPr>
              <a:t>To represent all domains/activity areas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Roboto"/>
              <a:cs typeface="Segoe UI" panose="020B0502040204020203" pitchFamily="34" charset="0"/>
              <a:sym typeface="Roboto"/>
            </a:endParaRPr>
          </a:p>
        </p:txBody>
      </p:sp>
      <p:cxnSp>
        <p:nvCxnSpPr>
          <p:cNvPr id="44" name="Google Shape;224;p18">
            <a:extLst>
              <a:ext uri="{FF2B5EF4-FFF2-40B4-BE49-F238E27FC236}">
                <a16:creationId xmlns:a16="http://schemas.microsoft.com/office/drawing/2014/main" id="{B1DE88F4-DF26-2AA2-C17B-D1D6F5F01356}"/>
              </a:ext>
            </a:extLst>
          </p:cNvPr>
          <p:cNvCxnSpPr>
            <a:cxnSpLocks/>
            <a:stCxn id="14" idx="3"/>
          </p:cNvCxnSpPr>
          <p:nvPr/>
        </p:nvCxnSpPr>
        <p:spPr>
          <a:xfrm>
            <a:off x="7344885" y="1361575"/>
            <a:ext cx="1413813" cy="375621"/>
          </a:xfrm>
          <a:prstGeom prst="bentConnector2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52" name="Graphic 51" descr="Group brainstorm with solid fill">
            <a:extLst>
              <a:ext uri="{FF2B5EF4-FFF2-40B4-BE49-F238E27FC236}">
                <a16:creationId xmlns:a16="http://schemas.microsoft.com/office/drawing/2014/main" id="{5F1A49EB-A44A-0794-1C25-386DA712FC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73320" y="5178640"/>
            <a:ext cx="432000" cy="432000"/>
          </a:xfrm>
          <a:prstGeom prst="rect">
            <a:avLst/>
          </a:prstGeom>
        </p:spPr>
      </p:pic>
      <p:pic>
        <p:nvPicPr>
          <p:cNvPr id="56" name="Graphic 55" descr="Inbox Check with solid fill">
            <a:extLst>
              <a:ext uri="{FF2B5EF4-FFF2-40B4-BE49-F238E27FC236}">
                <a16:creationId xmlns:a16="http://schemas.microsoft.com/office/drawing/2014/main" id="{1384F6F3-F612-3028-33C7-61BC8190A2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85494" y="3597483"/>
            <a:ext cx="432000" cy="432000"/>
          </a:xfrm>
          <a:prstGeom prst="rect">
            <a:avLst/>
          </a:prstGeom>
        </p:spPr>
      </p:pic>
      <p:pic>
        <p:nvPicPr>
          <p:cNvPr id="60" name="Graphic 59" descr="Online meeting with solid fill">
            <a:extLst>
              <a:ext uri="{FF2B5EF4-FFF2-40B4-BE49-F238E27FC236}">
                <a16:creationId xmlns:a16="http://schemas.microsoft.com/office/drawing/2014/main" id="{33AEDB32-4D55-784C-4694-3138ACC2BF9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73320" y="4653433"/>
            <a:ext cx="432000" cy="432000"/>
          </a:xfrm>
          <a:prstGeom prst="rect">
            <a:avLst/>
          </a:prstGeom>
        </p:spPr>
      </p:pic>
      <p:pic>
        <p:nvPicPr>
          <p:cNvPr id="62" name="Graphic 61" descr="List with solid fill">
            <a:extLst>
              <a:ext uri="{FF2B5EF4-FFF2-40B4-BE49-F238E27FC236}">
                <a16:creationId xmlns:a16="http://schemas.microsoft.com/office/drawing/2014/main" id="{1E5C5DFE-DC54-67B7-C9EC-571D884072C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285494" y="4113088"/>
            <a:ext cx="432000" cy="432000"/>
          </a:xfrm>
          <a:prstGeom prst="rect">
            <a:avLst/>
          </a:prstGeom>
        </p:spPr>
      </p:pic>
      <p:pic>
        <p:nvPicPr>
          <p:cNvPr id="66" name="Graphic 65" descr="Map with pin with solid fill">
            <a:extLst>
              <a:ext uri="{FF2B5EF4-FFF2-40B4-BE49-F238E27FC236}">
                <a16:creationId xmlns:a16="http://schemas.microsoft.com/office/drawing/2014/main" id="{2070E715-042E-ED7B-98E5-2C2472CC0B9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78319" y="3064052"/>
            <a:ext cx="432000" cy="432000"/>
          </a:xfrm>
          <a:prstGeom prst="rect">
            <a:avLst/>
          </a:prstGeom>
        </p:spPr>
      </p:pic>
      <p:pic>
        <p:nvPicPr>
          <p:cNvPr id="70" name="Graphic 69" descr="Handshake with solid fill">
            <a:extLst>
              <a:ext uri="{FF2B5EF4-FFF2-40B4-BE49-F238E27FC236}">
                <a16:creationId xmlns:a16="http://schemas.microsoft.com/office/drawing/2014/main" id="{D7C88DC1-75B0-5270-8296-2BF12063E6A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73320" y="5810814"/>
            <a:ext cx="43200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605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mo2016_powerpoint_standard_v2_dark-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11442"/>
            <a:ext cx="12192000" cy="8196442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59AF2F-52C6-9B46-B8B2-0579234AE62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351208C-D14B-4D5A-ABA4-F23E50C6674B}"/>
              </a:ext>
            </a:extLst>
          </p:cNvPr>
          <p:cNvSpPr txBox="1">
            <a:spLocks/>
          </p:cNvSpPr>
          <p:nvPr/>
        </p:nvSpPr>
        <p:spPr>
          <a:xfrm>
            <a:off x="1999200" y="1480907"/>
            <a:ext cx="8229600" cy="34288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Thank You</a:t>
            </a:r>
            <a:endParaRPr kumimoji="0" lang="en-US" sz="4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112911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MO_WHITE_Powerpoint_en_f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BFD96979E1E4B409960509F1B29C56C" ma:contentTypeVersion="" ma:contentTypeDescription="Create a new document." ma:contentTypeScope="" ma:versionID="9fa763f22644f3852908b11bd41faa78">
  <xsd:schema xmlns:xsd="http://www.w3.org/2001/XMLSchema" xmlns:xs="http://www.w3.org/2001/XMLSchema" xmlns:p="http://schemas.microsoft.com/office/2006/metadata/properties" xmlns:ns2="f14d876b-62cc-43bb-abc1-9d013efad75e" targetNamespace="http://schemas.microsoft.com/office/2006/metadata/properties" ma:root="true" ma:fieldsID="38de8a32582e476379615190af83d8c3" ns2:_="">
    <xsd:import namespace="f14d876b-62cc-43bb-abc1-9d013efad75e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4d876b-62cc-43bb-abc1-9d013efad75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f14d876b-62cc-43bb-abc1-9d013efad75e">
      <UserInfo>
        <DisplayName>Albert Fischer</DisplayName>
        <AccountId>241945</AccountId>
        <AccountType/>
      </UserInfo>
      <UserInfo>
        <DisplayName>Krunoslav PREMEC</DisplayName>
        <AccountId>55652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87C32CA-A01A-4CAD-B0DF-0260EFEDB2D4}"/>
</file>

<file path=customXml/itemProps2.xml><?xml version="1.0" encoding="utf-8"?>
<ds:datastoreItem xmlns:ds="http://schemas.openxmlformats.org/officeDocument/2006/customXml" ds:itemID="{64BA3B44-D623-4C2A-AA23-C7D80C044A73}">
  <ds:schemaRefs>
    <ds:schemaRef ds:uri="0238f0ac-9b23-40a1-9bea-3608b3f97744"/>
    <ds:schemaRef ds:uri="3c76eea2-c21a-46e1-8f98-cfc2ba460d51"/>
    <ds:schemaRef ds:uri="96d886eb-95f6-47f3-bdfb-70dab5061c60"/>
    <ds:schemaRef ds:uri="9dd362d0-63f2-4e3c-ac06-664d054c738d"/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5E565FD8-2DDA-4874-A528-7291DA8AE30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919</Words>
  <Application>Microsoft Office PowerPoint</Application>
  <PresentationFormat>Widescreen</PresentationFormat>
  <Paragraphs>122</Paragraphs>
  <Slides>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</vt:lpstr>
      <vt:lpstr>Calibri</vt:lpstr>
      <vt:lpstr>Calibri Light</vt:lpstr>
      <vt:lpstr>Fira Sans Extra Condensed Medium</vt:lpstr>
      <vt:lpstr>Segoe UI</vt:lpstr>
      <vt:lpstr>Verdana</vt:lpstr>
      <vt:lpstr>Wingdings</vt:lpstr>
      <vt:lpstr>Office Theme</vt:lpstr>
      <vt:lpstr>WMO_WHITE_Powerpoint_en_fr</vt:lpstr>
      <vt:lpstr>PowerPoint Presentation</vt:lpstr>
      <vt:lpstr>The way we measure weather and climate has environmental impacts…</vt:lpstr>
      <vt:lpstr>Organizations around the world are shifting to "greener" policies and practices…</vt:lpstr>
      <vt:lpstr>The international Focal Point coordinated plans and activities towards recommended amendments to WIGOS regulatory material</vt:lpstr>
      <vt:lpstr>Since 2022, the Environmental Sustainability Initiative has achieved many positive outcomes…</vt:lpstr>
      <vt:lpstr>The WMO Strategic Plan for 2024-2027 provides a backdrop for continued collaboration and progress under the guidance of INFCOM</vt:lpstr>
      <vt:lpstr>INFCOM-3 Decisions</vt:lpstr>
      <vt:lpstr>WMO Study Group on Environmental Sustainability (SG-EnvS)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Klara Josipovic</dc:creator>
  <cp:lastModifiedBy>Isabelle Ruedi</cp:lastModifiedBy>
  <cp:revision>1</cp:revision>
  <dcterms:created xsi:type="dcterms:W3CDTF">2024-01-11T14:19:20Z</dcterms:created>
  <dcterms:modified xsi:type="dcterms:W3CDTF">2024-04-12T13:16:26Z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0x0101002BFD96979E1E4B409960509F1B29C56C</vt:lpwstr>
  </property>
  <property fmtid="{D5CDD505-2E9C-101B-9397-08002B2CF9AE}" pid="3" name="_dlc_DocIdItemGuid">
    <vt:lpwstr>d9410c5b-4b37-4c8f-8899-06403149ffc9</vt:lpwstr>
  </property>
  <property fmtid="{D5CDD505-2E9C-101B-9397-08002B2CF9AE}" pid="4" name="MediaServiceImageTags">
    <vt:lpwstr/>
  </property>
</Properties>
</file>